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giota\OneDrive\&#933;&#960;&#959;&#955;&#959;&#947;&#953;&#963;&#964;&#942;&#962;\&#934;&#965;&#963;&#953;&#954;&#959;&#967;&#951;&#956;&#949;&#943;&#945;\&#945;&#963;&#954;&#951;&#963;&#949;&#953;&#962;%20&#945;&#960;&#959;&#963;&#964;&#945;&#958;&#951;&#962;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giota\OneDrive\&#933;&#960;&#959;&#955;&#959;&#947;&#953;&#963;&#964;&#942;&#962;\&#934;&#965;&#963;&#953;&#954;&#959;&#967;&#951;&#956;&#949;&#943;&#945;\&#945;&#963;&#954;&#951;&#963;&#949;&#953;&#962;%20&#945;&#960;&#959;&#963;&#964;&#945;&#958;&#951;&#962;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giota\OneDrive\&#933;&#960;&#959;&#955;&#959;&#947;&#953;&#963;&#964;&#942;&#962;\&#934;&#965;&#963;&#953;&#954;&#959;&#967;&#951;&#956;&#949;&#943;&#945;\&#945;&#963;&#954;&#951;&#963;&#949;&#953;&#962;%20&#945;&#960;&#959;&#963;&#964;&#945;&#958;&#951;&#962;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giota\OneDrive\&#933;&#960;&#959;&#955;&#959;&#947;&#953;&#963;&#964;&#942;&#962;\&#934;&#965;&#963;&#953;&#954;&#959;&#967;&#951;&#956;&#949;&#943;&#945;\&#945;&#963;&#954;&#951;&#963;&#949;&#953;&#962;%20&#945;&#960;&#959;&#963;&#964;&#945;&#958;&#951;&#962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l-GR"/>
  <c:chart>
    <c:plotArea>
      <c:layout>
        <c:manualLayout>
          <c:layoutTarget val="inner"/>
          <c:xMode val="edge"/>
          <c:yMode val="edge"/>
          <c:x val="0.10550218722659672"/>
          <c:y val="5.1400554097404488E-2"/>
          <c:w val="0.85315048118985171"/>
          <c:h val="0.79822506561679785"/>
        </c:manualLayout>
      </c:layout>
      <c:scatterChart>
        <c:scatterStyle val="smoothMarker"/>
        <c:ser>
          <c:idx val="1"/>
          <c:order val="0"/>
          <c:tx>
            <c:v>γρ λειτουργίας</c:v>
          </c:tx>
          <c:marker>
            <c:symbol val="none"/>
          </c:marker>
          <c:xVal>
            <c:numRef>
              <c:f>Φύλλο3!$C$12:$C$13</c:f>
              <c:numCache>
                <c:formatCode>General</c:formatCode>
                <c:ptCount val="2"/>
                <c:pt idx="0">
                  <c:v>0</c:v>
                </c:pt>
                <c:pt idx="1">
                  <c:v>5.2600000000000029E-2</c:v>
                </c:pt>
              </c:numCache>
            </c:numRef>
          </c:xVal>
          <c:yVal>
            <c:numRef>
              <c:f>Φύλλο3!$D$12:$D$13</c:f>
              <c:numCache>
                <c:formatCode>General</c:formatCode>
                <c:ptCount val="2"/>
                <c:pt idx="0">
                  <c:v>5.2500000000000033E-2</c:v>
                </c:pt>
                <c:pt idx="1">
                  <c:v>0.33300000000000041</c:v>
                </c:pt>
              </c:numCache>
            </c:numRef>
          </c:yVal>
          <c:smooth val="1"/>
        </c:ser>
        <c:ser>
          <c:idx val="0"/>
          <c:order val="1"/>
          <c:tx>
            <c:v>Καμπ.Ισορροπίας</c:v>
          </c:tx>
          <c:xVal>
            <c:numRef>
              <c:f>Φύλλο3!$C$1:$C$8</c:f>
              <c:numCache>
                <c:formatCode>General</c:formatCode>
                <c:ptCount val="8"/>
                <c:pt idx="0">
                  <c:v>0</c:v>
                </c:pt>
                <c:pt idx="1">
                  <c:v>1.260000000000001E-2</c:v>
                </c:pt>
                <c:pt idx="2">
                  <c:v>2.0400000000000012E-2</c:v>
                </c:pt>
                <c:pt idx="3">
                  <c:v>3.1000000000000034E-2</c:v>
                </c:pt>
                <c:pt idx="4">
                  <c:v>4.1700000000000022E-2</c:v>
                </c:pt>
                <c:pt idx="5">
                  <c:v>5.2600000000000029E-2</c:v>
                </c:pt>
                <c:pt idx="6">
                  <c:v>6.3800000000000023E-2</c:v>
                </c:pt>
                <c:pt idx="7">
                  <c:v>7.5300000000000075E-2</c:v>
                </c:pt>
              </c:numCache>
            </c:numRef>
          </c:xVal>
          <c:yVal>
            <c:numRef>
              <c:f>Φύλλο3!$D$1:$D$8</c:f>
              <c:numCache>
                <c:formatCode>General</c:formatCode>
                <c:ptCount val="8"/>
                <c:pt idx="0">
                  <c:v>0</c:v>
                </c:pt>
                <c:pt idx="1">
                  <c:v>5.2500000000000033E-2</c:v>
                </c:pt>
                <c:pt idx="2">
                  <c:v>8.7000000000000022E-2</c:v>
                </c:pt>
                <c:pt idx="3">
                  <c:v>0.13600000000000001</c:v>
                </c:pt>
                <c:pt idx="4">
                  <c:v>0.19000000000000009</c:v>
                </c:pt>
                <c:pt idx="5">
                  <c:v>0.25</c:v>
                </c:pt>
                <c:pt idx="6">
                  <c:v>0.31600000000000034</c:v>
                </c:pt>
                <c:pt idx="7">
                  <c:v>0.38900000000000035</c:v>
                </c:pt>
              </c:numCache>
            </c:numRef>
          </c:yVal>
          <c:smooth val="1"/>
        </c:ser>
        <c:axId val="235828736"/>
        <c:axId val="236305024"/>
      </c:scatterChart>
      <c:valAx>
        <c:axId val="235828736"/>
        <c:scaling>
          <c:orientation val="minMax"/>
        </c:scaling>
        <c:axPos val="b"/>
        <c:numFmt formatCode="General" sourceLinked="1"/>
        <c:tickLblPos val="nextTo"/>
        <c:crossAx val="236305024"/>
        <c:crosses val="autoZero"/>
        <c:crossBetween val="midCat"/>
      </c:valAx>
      <c:valAx>
        <c:axId val="236305024"/>
        <c:scaling>
          <c:orientation val="minMax"/>
        </c:scaling>
        <c:axPos val="l"/>
        <c:majorGridlines/>
        <c:numFmt formatCode="General" sourceLinked="1"/>
        <c:tickLblPos val="nextTo"/>
        <c:crossAx val="235828736"/>
        <c:crosses val="autoZero"/>
        <c:crossBetween val="midCat"/>
      </c:valAx>
    </c:plotArea>
    <c:legend>
      <c:legendPos val="r"/>
      <c:layout/>
    </c:legend>
    <c:plotVisOnly val="1"/>
    <c:dispBlanksAs val="gap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l-GR"/>
  <c:chart>
    <c:plotArea>
      <c:layout>
        <c:manualLayout>
          <c:layoutTarget val="inner"/>
          <c:xMode val="edge"/>
          <c:yMode val="edge"/>
          <c:x val="9.1419072615923011E-2"/>
          <c:y val="5.1400554097404488E-2"/>
          <c:w val="0.85776159230096261"/>
          <c:h val="0.79822506561679785"/>
        </c:manualLayout>
      </c:layout>
      <c:scatterChart>
        <c:scatterStyle val="smoothMarker"/>
        <c:ser>
          <c:idx val="0"/>
          <c:order val="0"/>
          <c:tx>
            <c:v>καμπύλη ισορροπίας</c:v>
          </c:tx>
          <c:xVal>
            <c:numRef>
              <c:f>Φύλλο1!$A$2:$A$11</c:f>
              <c:numCache>
                <c:formatCode>General</c:formatCode>
                <c:ptCount val="10"/>
                <c:pt idx="0">
                  <c:v>3.0000000000000002E-2</c:v>
                </c:pt>
                <c:pt idx="1">
                  <c:v>6.0000000000000032E-2</c:v>
                </c:pt>
                <c:pt idx="2">
                  <c:v>0.11</c:v>
                </c:pt>
                <c:pt idx="3">
                  <c:v>0.14000000000000001</c:v>
                </c:pt>
                <c:pt idx="4">
                  <c:v>0.26</c:v>
                </c:pt>
                <c:pt idx="5">
                  <c:v>0.39000000000000035</c:v>
                </c:pt>
                <c:pt idx="6">
                  <c:v>0.53</c:v>
                </c:pt>
                <c:pt idx="7">
                  <c:v>0.67000000000000082</c:v>
                </c:pt>
                <c:pt idx="8">
                  <c:v>0.76000000000000056</c:v>
                </c:pt>
                <c:pt idx="9">
                  <c:v>0.86000000000000054</c:v>
                </c:pt>
              </c:numCache>
            </c:numRef>
          </c:xVal>
          <c:yVal>
            <c:numRef>
              <c:f>Φύλλο1!$B$2:$B$11</c:f>
              <c:numCache>
                <c:formatCode>General</c:formatCode>
                <c:ptCount val="10"/>
                <c:pt idx="0">
                  <c:v>8.0000000000000043E-2</c:v>
                </c:pt>
                <c:pt idx="1">
                  <c:v>0.16</c:v>
                </c:pt>
                <c:pt idx="2">
                  <c:v>0.26</c:v>
                </c:pt>
                <c:pt idx="3">
                  <c:v>0.3300000000000004</c:v>
                </c:pt>
                <c:pt idx="4">
                  <c:v>0.5</c:v>
                </c:pt>
                <c:pt idx="5">
                  <c:v>0.63000000000000056</c:v>
                </c:pt>
                <c:pt idx="6">
                  <c:v>0.74000000000000055</c:v>
                </c:pt>
                <c:pt idx="7">
                  <c:v>0.83000000000000052</c:v>
                </c:pt>
                <c:pt idx="8">
                  <c:v>0.88</c:v>
                </c:pt>
                <c:pt idx="9">
                  <c:v>0.93</c:v>
                </c:pt>
              </c:numCache>
            </c:numRef>
          </c:yVal>
          <c:smooth val="1"/>
        </c:ser>
        <c:ser>
          <c:idx val="1"/>
          <c:order val="1"/>
          <c:tx>
            <c:v>Περιγραμμα εμπλ-εξαντλ</c:v>
          </c:tx>
          <c:xVal>
            <c:numRef>
              <c:f>Φύλλο1!$A$2:$A$12</c:f>
              <c:numCache>
                <c:formatCode>General</c:formatCode>
                <c:ptCount val="11"/>
                <c:pt idx="0">
                  <c:v>3.0000000000000002E-2</c:v>
                </c:pt>
                <c:pt idx="1">
                  <c:v>6.0000000000000032E-2</c:v>
                </c:pt>
                <c:pt idx="2">
                  <c:v>0.11</c:v>
                </c:pt>
                <c:pt idx="3">
                  <c:v>0.14000000000000001</c:v>
                </c:pt>
                <c:pt idx="4">
                  <c:v>0.26</c:v>
                </c:pt>
                <c:pt idx="5">
                  <c:v>0.39000000000000035</c:v>
                </c:pt>
                <c:pt idx="6">
                  <c:v>0.53</c:v>
                </c:pt>
                <c:pt idx="7">
                  <c:v>0.67000000000000082</c:v>
                </c:pt>
                <c:pt idx="8">
                  <c:v>0.76000000000000056</c:v>
                </c:pt>
                <c:pt idx="9">
                  <c:v>0.86000000000000054</c:v>
                </c:pt>
                <c:pt idx="10">
                  <c:v>1</c:v>
                </c:pt>
              </c:numCache>
            </c:numRef>
          </c:xVal>
          <c:yVal>
            <c:numRef>
              <c:f>Φύλλο1!$C$2:$C$12</c:f>
              <c:numCache>
                <c:formatCode>General</c:formatCode>
                <c:ptCount val="11"/>
                <c:pt idx="0">
                  <c:v>3.0000000000000002E-2</c:v>
                </c:pt>
                <c:pt idx="1">
                  <c:v>6.0000000000000032E-2</c:v>
                </c:pt>
                <c:pt idx="2">
                  <c:v>0.11</c:v>
                </c:pt>
                <c:pt idx="3">
                  <c:v>0.14000000000000001</c:v>
                </c:pt>
                <c:pt idx="4">
                  <c:v>0.26</c:v>
                </c:pt>
                <c:pt idx="5">
                  <c:v>0.39000000000000035</c:v>
                </c:pt>
                <c:pt idx="6">
                  <c:v>0.53</c:v>
                </c:pt>
                <c:pt idx="7">
                  <c:v>0.67000000000000082</c:v>
                </c:pt>
                <c:pt idx="8">
                  <c:v>0.76000000000000056</c:v>
                </c:pt>
                <c:pt idx="9">
                  <c:v>0.86000000000000054</c:v>
                </c:pt>
                <c:pt idx="10">
                  <c:v>1</c:v>
                </c:pt>
              </c:numCache>
            </c:numRef>
          </c:yVal>
          <c:smooth val="1"/>
        </c:ser>
        <c:axId val="269636352"/>
        <c:axId val="269637888"/>
      </c:scatterChart>
      <c:valAx>
        <c:axId val="269636352"/>
        <c:scaling>
          <c:orientation val="minMax"/>
          <c:max val="1"/>
        </c:scaling>
        <c:axPos val="b"/>
        <c:numFmt formatCode="General" sourceLinked="1"/>
        <c:tickLblPos val="nextTo"/>
        <c:crossAx val="269637888"/>
        <c:crosses val="autoZero"/>
        <c:crossBetween val="midCat"/>
      </c:valAx>
      <c:valAx>
        <c:axId val="269637888"/>
        <c:scaling>
          <c:orientation val="minMax"/>
        </c:scaling>
        <c:axPos val="l"/>
        <c:majorGridlines/>
        <c:numFmt formatCode="General" sourceLinked="1"/>
        <c:tickLblPos val="nextTo"/>
        <c:crossAx val="269636352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6562222222222226"/>
          <c:y val="0.56867672790901169"/>
          <c:w val="0.32155555555555582"/>
          <c:h val="0.27931321084864441"/>
        </c:manualLayout>
      </c:layout>
    </c:legend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l-GR"/>
  <c:chart>
    <c:plotArea>
      <c:layout>
        <c:manualLayout>
          <c:layoutTarget val="inner"/>
          <c:xMode val="edge"/>
          <c:yMode val="edge"/>
          <c:x val="8.8641294838145188E-2"/>
          <c:y val="3.2882035578886026E-2"/>
          <c:w val="0.70127267928036452"/>
          <c:h val="0.79822506561679785"/>
        </c:manualLayout>
      </c:layout>
      <c:scatterChart>
        <c:scatterStyle val="smoothMarker"/>
        <c:ser>
          <c:idx val="0"/>
          <c:order val="0"/>
          <c:tx>
            <c:v>καμπύλη ισορροπίας</c:v>
          </c:tx>
          <c:marker>
            <c:symbol val="none"/>
          </c:marker>
          <c:xVal>
            <c:numRef>
              <c:f>Φύλλο1!$A$2:$A$11</c:f>
              <c:numCache>
                <c:formatCode>General</c:formatCode>
                <c:ptCount val="10"/>
                <c:pt idx="0">
                  <c:v>3.0000000000000002E-2</c:v>
                </c:pt>
                <c:pt idx="1">
                  <c:v>6.0000000000000032E-2</c:v>
                </c:pt>
                <c:pt idx="2">
                  <c:v>0.11</c:v>
                </c:pt>
                <c:pt idx="3">
                  <c:v>0.14000000000000001</c:v>
                </c:pt>
                <c:pt idx="4">
                  <c:v>0.26</c:v>
                </c:pt>
                <c:pt idx="5">
                  <c:v>0.39000000000000035</c:v>
                </c:pt>
                <c:pt idx="6">
                  <c:v>0.53</c:v>
                </c:pt>
                <c:pt idx="7">
                  <c:v>0.67000000000000082</c:v>
                </c:pt>
                <c:pt idx="8">
                  <c:v>0.76000000000000056</c:v>
                </c:pt>
                <c:pt idx="9">
                  <c:v>0.86000000000000054</c:v>
                </c:pt>
              </c:numCache>
            </c:numRef>
          </c:xVal>
          <c:yVal>
            <c:numRef>
              <c:f>Φύλλο1!$B$2:$B$11</c:f>
              <c:numCache>
                <c:formatCode>General</c:formatCode>
                <c:ptCount val="10"/>
                <c:pt idx="0">
                  <c:v>8.0000000000000043E-2</c:v>
                </c:pt>
                <c:pt idx="1">
                  <c:v>0.16</c:v>
                </c:pt>
                <c:pt idx="2">
                  <c:v>0.26</c:v>
                </c:pt>
                <c:pt idx="3">
                  <c:v>0.3300000000000004</c:v>
                </c:pt>
                <c:pt idx="4">
                  <c:v>0.5</c:v>
                </c:pt>
                <c:pt idx="5">
                  <c:v>0.63000000000000056</c:v>
                </c:pt>
                <c:pt idx="6">
                  <c:v>0.74000000000000055</c:v>
                </c:pt>
                <c:pt idx="7">
                  <c:v>0.83000000000000052</c:v>
                </c:pt>
                <c:pt idx="8">
                  <c:v>0.88</c:v>
                </c:pt>
                <c:pt idx="9">
                  <c:v>0.93</c:v>
                </c:pt>
              </c:numCache>
            </c:numRef>
          </c:yVal>
          <c:smooth val="1"/>
        </c:ser>
        <c:ser>
          <c:idx val="1"/>
          <c:order val="1"/>
          <c:tx>
            <c:v>Περιγραμμα εμπλ-εξαντλ</c:v>
          </c:tx>
          <c:marker>
            <c:symbol val="none"/>
          </c:marker>
          <c:xVal>
            <c:numRef>
              <c:f>Φύλλο1!$A$1:$A$12</c:f>
              <c:numCache>
                <c:formatCode>General</c:formatCode>
                <c:ptCount val="12"/>
                <c:pt idx="0">
                  <c:v>0</c:v>
                </c:pt>
                <c:pt idx="1">
                  <c:v>3.0000000000000002E-2</c:v>
                </c:pt>
                <c:pt idx="2">
                  <c:v>6.0000000000000032E-2</c:v>
                </c:pt>
                <c:pt idx="3">
                  <c:v>0.11</c:v>
                </c:pt>
                <c:pt idx="4">
                  <c:v>0.14000000000000001</c:v>
                </c:pt>
                <c:pt idx="5">
                  <c:v>0.26</c:v>
                </c:pt>
                <c:pt idx="6">
                  <c:v>0.39000000000000035</c:v>
                </c:pt>
                <c:pt idx="7">
                  <c:v>0.53</c:v>
                </c:pt>
                <c:pt idx="8">
                  <c:v>0.67000000000000082</c:v>
                </c:pt>
                <c:pt idx="9">
                  <c:v>0.76000000000000056</c:v>
                </c:pt>
                <c:pt idx="10">
                  <c:v>0.86000000000000054</c:v>
                </c:pt>
                <c:pt idx="11">
                  <c:v>1</c:v>
                </c:pt>
              </c:numCache>
            </c:numRef>
          </c:xVal>
          <c:yVal>
            <c:numRef>
              <c:f>Φύλλο1!$C$1:$C$13</c:f>
              <c:numCache>
                <c:formatCode>General</c:formatCode>
                <c:ptCount val="13"/>
                <c:pt idx="0">
                  <c:v>0</c:v>
                </c:pt>
                <c:pt idx="1">
                  <c:v>3.0000000000000002E-2</c:v>
                </c:pt>
                <c:pt idx="2">
                  <c:v>6.0000000000000032E-2</c:v>
                </c:pt>
                <c:pt idx="3">
                  <c:v>0.11</c:v>
                </c:pt>
                <c:pt idx="4">
                  <c:v>0.14000000000000001</c:v>
                </c:pt>
                <c:pt idx="5">
                  <c:v>0.26</c:v>
                </c:pt>
                <c:pt idx="6">
                  <c:v>0.39000000000000035</c:v>
                </c:pt>
                <c:pt idx="7">
                  <c:v>0.53</c:v>
                </c:pt>
                <c:pt idx="8">
                  <c:v>0.67000000000000082</c:v>
                </c:pt>
                <c:pt idx="9">
                  <c:v>0.76000000000000056</c:v>
                </c:pt>
                <c:pt idx="10">
                  <c:v>0.86000000000000054</c:v>
                </c:pt>
                <c:pt idx="11">
                  <c:v>1</c:v>
                </c:pt>
              </c:numCache>
            </c:numRef>
          </c:yVal>
          <c:smooth val="1"/>
        </c:ser>
        <c:ser>
          <c:idx val="2"/>
          <c:order val="2"/>
          <c:tx>
            <c:v>γραμμη τροφοδοσίας</c:v>
          </c:tx>
          <c:marker>
            <c:symbol val="none"/>
          </c:marker>
          <c:xVal>
            <c:numRef>
              <c:f>Φύλλο1!$D$2:$D$15</c:f>
              <c:numCache>
                <c:formatCode>General</c:formatCode>
                <c:ptCount val="14"/>
                <c:pt idx="0">
                  <c:v>0.35000000000000026</c:v>
                </c:pt>
                <c:pt idx="1">
                  <c:v>0.35000000000000026</c:v>
                </c:pt>
                <c:pt idx="2">
                  <c:v>0.35000000000000026</c:v>
                </c:pt>
                <c:pt idx="3">
                  <c:v>0.35000000000000026</c:v>
                </c:pt>
                <c:pt idx="4">
                  <c:v>0.35000000000000026</c:v>
                </c:pt>
                <c:pt idx="5">
                  <c:v>0.35000000000000026</c:v>
                </c:pt>
                <c:pt idx="6">
                  <c:v>0.35000000000000026</c:v>
                </c:pt>
                <c:pt idx="7">
                  <c:v>0.35000000000000026</c:v>
                </c:pt>
                <c:pt idx="8">
                  <c:v>0.35000000000000026</c:v>
                </c:pt>
                <c:pt idx="9">
                  <c:v>0.35000000000000026</c:v>
                </c:pt>
                <c:pt idx="10">
                  <c:v>0.35000000000000026</c:v>
                </c:pt>
                <c:pt idx="11">
                  <c:v>0.35000000000000026</c:v>
                </c:pt>
                <c:pt idx="12">
                  <c:v>0.35000000000000026</c:v>
                </c:pt>
                <c:pt idx="13">
                  <c:v>0.35000000000000026</c:v>
                </c:pt>
              </c:numCache>
            </c:numRef>
          </c:xVal>
          <c:yVal>
            <c:numRef>
              <c:f>Φύλλο1!$E$2:$E$15</c:f>
              <c:numCache>
                <c:formatCode>General</c:formatCode>
                <c:ptCount val="14"/>
                <c:pt idx="0">
                  <c:v>0.35000000000000026</c:v>
                </c:pt>
                <c:pt idx="1">
                  <c:v>0.4</c:v>
                </c:pt>
                <c:pt idx="2">
                  <c:v>0.5</c:v>
                </c:pt>
                <c:pt idx="3">
                  <c:v>0.60000000000000053</c:v>
                </c:pt>
                <c:pt idx="4">
                  <c:v>0.6500000000000008</c:v>
                </c:pt>
                <c:pt idx="5">
                  <c:v>0.70000000000000051</c:v>
                </c:pt>
                <c:pt idx="6">
                  <c:v>0.75000000000000056</c:v>
                </c:pt>
                <c:pt idx="7">
                  <c:v>0.8</c:v>
                </c:pt>
                <c:pt idx="8">
                  <c:v>0.85000000000000053</c:v>
                </c:pt>
                <c:pt idx="9">
                  <c:v>0.95000000000000051</c:v>
                </c:pt>
                <c:pt idx="10">
                  <c:v>0.15000000000000013</c:v>
                </c:pt>
                <c:pt idx="11">
                  <c:v>0.05</c:v>
                </c:pt>
                <c:pt idx="12">
                  <c:v>0</c:v>
                </c:pt>
                <c:pt idx="13">
                  <c:v>0.1</c:v>
                </c:pt>
              </c:numCache>
            </c:numRef>
          </c:yVal>
          <c:smooth val="1"/>
        </c:ser>
        <c:ser>
          <c:idx val="3"/>
          <c:order val="3"/>
          <c:tx>
            <c:v>γρ εμπλουτισμού</c:v>
          </c:tx>
          <c:xVal>
            <c:numRef>
              <c:f>Φύλλο1!$C$17:$C$19</c:f>
              <c:numCache>
                <c:formatCode>General</c:formatCode>
                <c:ptCount val="3"/>
                <c:pt idx="0">
                  <c:v>0.35000000000000026</c:v>
                </c:pt>
                <c:pt idx="1">
                  <c:v>0.85000000000000053</c:v>
                </c:pt>
                <c:pt idx="2">
                  <c:v>0</c:v>
                </c:pt>
              </c:numCache>
            </c:numRef>
          </c:xVal>
          <c:yVal>
            <c:numRef>
              <c:f>Φύλλο1!$D$17:$D$19</c:f>
              <c:numCache>
                <c:formatCode>General</c:formatCode>
                <c:ptCount val="3"/>
                <c:pt idx="0">
                  <c:v>0.60000000000000053</c:v>
                </c:pt>
                <c:pt idx="1">
                  <c:v>0.85000000000000053</c:v>
                </c:pt>
                <c:pt idx="2">
                  <c:v>0.42600000000000032</c:v>
                </c:pt>
              </c:numCache>
            </c:numRef>
          </c:yVal>
          <c:smooth val="1"/>
        </c:ser>
        <c:axId val="269722752"/>
        <c:axId val="269724288"/>
      </c:scatterChart>
      <c:valAx>
        <c:axId val="269722752"/>
        <c:scaling>
          <c:orientation val="minMax"/>
          <c:max val="1"/>
        </c:scaling>
        <c:axPos val="b"/>
        <c:numFmt formatCode="General" sourceLinked="1"/>
        <c:tickLblPos val="nextTo"/>
        <c:crossAx val="269724288"/>
        <c:crosses val="autoZero"/>
        <c:crossBetween val="midCat"/>
      </c:valAx>
      <c:valAx>
        <c:axId val="269724288"/>
        <c:scaling>
          <c:orientation val="minMax"/>
        </c:scaling>
        <c:axPos val="l"/>
        <c:majorGridlines/>
        <c:numFmt formatCode="General" sourceLinked="1"/>
        <c:tickLblPos val="nextTo"/>
        <c:crossAx val="269722752"/>
        <c:crosses val="autoZero"/>
        <c:crossBetween val="midCat"/>
      </c:valAx>
    </c:plotArea>
    <c:legend>
      <c:legendPos val="r"/>
      <c:layout/>
    </c:legend>
    <c:plotVisOnly val="1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l-GR"/>
  <c:chart>
    <c:plotArea>
      <c:layout>
        <c:manualLayout>
          <c:layoutTarget val="inner"/>
          <c:xMode val="edge"/>
          <c:yMode val="edge"/>
          <c:x val="5.8895198026915938E-2"/>
          <c:y val="7.0886557020239993E-2"/>
          <c:w val="0.83679831820152095"/>
          <c:h val="0.79822506561679785"/>
        </c:manualLayout>
      </c:layout>
      <c:scatterChart>
        <c:scatterStyle val="smoothMarker"/>
        <c:ser>
          <c:idx val="0"/>
          <c:order val="0"/>
          <c:tx>
            <c:v>καμπύλη ισορροπίας</c:v>
          </c:tx>
          <c:marker>
            <c:symbol val="none"/>
          </c:marker>
          <c:xVal>
            <c:numRef>
              <c:f>Φύλλο1!$A$2:$A$11</c:f>
              <c:numCache>
                <c:formatCode>General</c:formatCode>
                <c:ptCount val="10"/>
                <c:pt idx="0">
                  <c:v>3.0000000000000002E-2</c:v>
                </c:pt>
                <c:pt idx="1">
                  <c:v>6.0000000000000032E-2</c:v>
                </c:pt>
                <c:pt idx="2">
                  <c:v>0.11</c:v>
                </c:pt>
                <c:pt idx="3">
                  <c:v>0.14000000000000001</c:v>
                </c:pt>
                <c:pt idx="4">
                  <c:v>0.26</c:v>
                </c:pt>
                <c:pt idx="5">
                  <c:v>0.39000000000000035</c:v>
                </c:pt>
                <c:pt idx="6">
                  <c:v>0.53</c:v>
                </c:pt>
                <c:pt idx="7">
                  <c:v>0.67000000000000082</c:v>
                </c:pt>
                <c:pt idx="8">
                  <c:v>0.76000000000000056</c:v>
                </c:pt>
                <c:pt idx="9">
                  <c:v>0.86000000000000054</c:v>
                </c:pt>
              </c:numCache>
            </c:numRef>
          </c:xVal>
          <c:yVal>
            <c:numRef>
              <c:f>Φύλλο1!$B$2:$B$11</c:f>
              <c:numCache>
                <c:formatCode>General</c:formatCode>
                <c:ptCount val="10"/>
                <c:pt idx="0">
                  <c:v>8.0000000000000043E-2</c:v>
                </c:pt>
                <c:pt idx="1">
                  <c:v>0.16</c:v>
                </c:pt>
                <c:pt idx="2">
                  <c:v>0.26</c:v>
                </c:pt>
                <c:pt idx="3">
                  <c:v>0.3300000000000004</c:v>
                </c:pt>
                <c:pt idx="4">
                  <c:v>0.5</c:v>
                </c:pt>
                <c:pt idx="5">
                  <c:v>0.63000000000000056</c:v>
                </c:pt>
                <c:pt idx="6">
                  <c:v>0.74000000000000055</c:v>
                </c:pt>
                <c:pt idx="7">
                  <c:v>0.83000000000000052</c:v>
                </c:pt>
                <c:pt idx="8">
                  <c:v>0.88</c:v>
                </c:pt>
                <c:pt idx="9">
                  <c:v>0.93</c:v>
                </c:pt>
              </c:numCache>
            </c:numRef>
          </c:yVal>
          <c:smooth val="1"/>
        </c:ser>
        <c:ser>
          <c:idx val="1"/>
          <c:order val="1"/>
          <c:tx>
            <c:v>Περιγραμμα εμπλ-εξαντλ</c:v>
          </c:tx>
          <c:marker>
            <c:symbol val="none"/>
          </c:marker>
          <c:xVal>
            <c:numRef>
              <c:f>Φύλλο1!$A$1:$A$12</c:f>
              <c:numCache>
                <c:formatCode>General</c:formatCode>
                <c:ptCount val="12"/>
                <c:pt idx="0">
                  <c:v>0</c:v>
                </c:pt>
                <c:pt idx="1">
                  <c:v>3.0000000000000002E-2</c:v>
                </c:pt>
                <c:pt idx="2">
                  <c:v>6.0000000000000032E-2</c:v>
                </c:pt>
                <c:pt idx="3">
                  <c:v>0.11</c:v>
                </c:pt>
                <c:pt idx="4">
                  <c:v>0.14000000000000001</c:v>
                </c:pt>
                <c:pt idx="5">
                  <c:v>0.26</c:v>
                </c:pt>
                <c:pt idx="6">
                  <c:v>0.39000000000000035</c:v>
                </c:pt>
                <c:pt idx="7">
                  <c:v>0.53</c:v>
                </c:pt>
                <c:pt idx="8">
                  <c:v>0.67000000000000082</c:v>
                </c:pt>
                <c:pt idx="9">
                  <c:v>0.76000000000000056</c:v>
                </c:pt>
                <c:pt idx="10">
                  <c:v>0.86000000000000054</c:v>
                </c:pt>
                <c:pt idx="11">
                  <c:v>1</c:v>
                </c:pt>
              </c:numCache>
            </c:numRef>
          </c:xVal>
          <c:yVal>
            <c:numRef>
              <c:f>Φύλλο1!$C$1:$C$13</c:f>
              <c:numCache>
                <c:formatCode>General</c:formatCode>
                <c:ptCount val="13"/>
                <c:pt idx="0">
                  <c:v>0</c:v>
                </c:pt>
                <c:pt idx="1">
                  <c:v>3.0000000000000002E-2</c:v>
                </c:pt>
                <c:pt idx="2">
                  <c:v>6.0000000000000032E-2</c:v>
                </c:pt>
                <c:pt idx="3">
                  <c:v>0.11</c:v>
                </c:pt>
                <c:pt idx="4">
                  <c:v>0.14000000000000001</c:v>
                </c:pt>
                <c:pt idx="5">
                  <c:v>0.26</c:v>
                </c:pt>
                <c:pt idx="6">
                  <c:v>0.39000000000000035</c:v>
                </c:pt>
                <c:pt idx="7">
                  <c:v>0.53</c:v>
                </c:pt>
                <c:pt idx="8">
                  <c:v>0.67000000000000082</c:v>
                </c:pt>
                <c:pt idx="9">
                  <c:v>0.76000000000000056</c:v>
                </c:pt>
                <c:pt idx="10">
                  <c:v>0.86000000000000054</c:v>
                </c:pt>
                <c:pt idx="11">
                  <c:v>1</c:v>
                </c:pt>
              </c:numCache>
            </c:numRef>
          </c:yVal>
          <c:smooth val="1"/>
        </c:ser>
        <c:ser>
          <c:idx val="2"/>
          <c:order val="2"/>
          <c:tx>
            <c:v>γραμμη τροφοδοσίας</c:v>
          </c:tx>
          <c:marker>
            <c:symbol val="none"/>
          </c:marker>
          <c:xVal>
            <c:numRef>
              <c:f>Φύλλο1!$D$2:$D$15</c:f>
              <c:numCache>
                <c:formatCode>General</c:formatCode>
                <c:ptCount val="14"/>
                <c:pt idx="0">
                  <c:v>0.35000000000000026</c:v>
                </c:pt>
                <c:pt idx="1">
                  <c:v>0.35000000000000026</c:v>
                </c:pt>
                <c:pt idx="2">
                  <c:v>0.35000000000000026</c:v>
                </c:pt>
                <c:pt idx="3">
                  <c:v>0.35000000000000026</c:v>
                </c:pt>
                <c:pt idx="4">
                  <c:v>0.35000000000000026</c:v>
                </c:pt>
                <c:pt idx="5">
                  <c:v>0.35000000000000026</c:v>
                </c:pt>
                <c:pt idx="6">
                  <c:v>0.35000000000000026</c:v>
                </c:pt>
                <c:pt idx="7">
                  <c:v>0.35000000000000026</c:v>
                </c:pt>
                <c:pt idx="8">
                  <c:v>0.35000000000000026</c:v>
                </c:pt>
                <c:pt idx="9">
                  <c:v>0.35000000000000026</c:v>
                </c:pt>
                <c:pt idx="10">
                  <c:v>0.35000000000000026</c:v>
                </c:pt>
                <c:pt idx="11">
                  <c:v>0.35000000000000026</c:v>
                </c:pt>
                <c:pt idx="12">
                  <c:v>0.35000000000000026</c:v>
                </c:pt>
                <c:pt idx="13">
                  <c:v>0.35000000000000026</c:v>
                </c:pt>
              </c:numCache>
            </c:numRef>
          </c:xVal>
          <c:yVal>
            <c:numRef>
              <c:f>Φύλλο1!$E$2:$E$15</c:f>
              <c:numCache>
                <c:formatCode>General</c:formatCode>
                <c:ptCount val="14"/>
                <c:pt idx="0">
                  <c:v>0.35000000000000026</c:v>
                </c:pt>
                <c:pt idx="1">
                  <c:v>0.4</c:v>
                </c:pt>
                <c:pt idx="2">
                  <c:v>0.5</c:v>
                </c:pt>
                <c:pt idx="3">
                  <c:v>0.60000000000000053</c:v>
                </c:pt>
                <c:pt idx="4">
                  <c:v>0.6500000000000008</c:v>
                </c:pt>
                <c:pt idx="5">
                  <c:v>0.70000000000000051</c:v>
                </c:pt>
                <c:pt idx="6">
                  <c:v>0.75000000000000056</c:v>
                </c:pt>
                <c:pt idx="7">
                  <c:v>0.8</c:v>
                </c:pt>
                <c:pt idx="8">
                  <c:v>0.85000000000000053</c:v>
                </c:pt>
                <c:pt idx="9">
                  <c:v>0.95000000000000051</c:v>
                </c:pt>
                <c:pt idx="10">
                  <c:v>0.15000000000000013</c:v>
                </c:pt>
                <c:pt idx="11">
                  <c:v>0.05</c:v>
                </c:pt>
                <c:pt idx="12">
                  <c:v>0</c:v>
                </c:pt>
                <c:pt idx="13">
                  <c:v>0.1</c:v>
                </c:pt>
              </c:numCache>
            </c:numRef>
          </c:yVal>
          <c:smooth val="1"/>
        </c:ser>
        <c:ser>
          <c:idx val="3"/>
          <c:order val="3"/>
          <c:tx>
            <c:v>γραμμή αμπλουτισμού</c:v>
          </c:tx>
          <c:marker>
            <c:symbol val="none"/>
          </c:marker>
          <c:xVal>
            <c:numRef>
              <c:f>Φύλλο1!$G$38:$G$39</c:f>
              <c:numCache>
                <c:formatCode>General</c:formatCode>
                <c:ptCount val="2"/>
                <c:pt idx="0">
                  <c:v>0</c:v>
                </c:pt>
                <c:pt idx="1">
                  <c:v>0.85000000000000053</c:v>
                </c:pt>
              </c:numCache>
            </c:numRef>
          </c:xVal>
          <c:yVal>
            <c:numRef>
              <c:f>Φύλλο1!$H$38:$H$39</c:f>
              <c:numCache>
                <c:formatCode>General</c:formatCode>
                <c:ptCount val="2"/>
                <c:pt idx="0">
                  <c:v>0.34500000000000008</c:v>
                </c:pt>
                <c:pt idx="1">
                  <c:v>0.85000000000000053</c:v>
                </c:pt>
              </c:numCache>
            </c:numRef>
          </c:yVal>
          <c:smooth val="1"/>
        </c:ser>
        <c:ser>
          <c:idx val="4"/>
          <c:order val="4"/>
          <c:tx>
            <c:v>γραμμή εξάντλησης</c:v>
          </c:tx>
          <c:marker>
            <c:symbol val="none"/>
          </c:marker>
          <c:xVal>
            <c:numRef>
              <c:f>Φύλλο1!$D$38:$D$39</c:f>
              <c:numCache>
                <c:formatCode>General</c:formatCode>
                <c:ptCount val="2"/>
                <c:pt idx="0">
                  <c:v>0.1</c:v>
                </c:pt>
                <c:pt idx="1">
                  <c:v>0.35000000000000026</c:v>
                </c:pt>
              </c:numCache>
            </c:numRef>
          </c:xVal>
          <c:yVal>
            <c:numRef>
              <c:f>Φύλλο1!$E$38:$E$39</c:f>
              <c:numCache>
                <c:formatCode>General</c:formatCode>
                <c:ptCount val="2"/>
                <c:pt idx="0">
                  <c:v>0.1</c:v>
                </c:pt>
                <c:pt idx="1">
                  <c:v>0.55000000000000004</c:v>
                </c:pt>
              </c:numCache>
            </c:numRef>
          </c:yVal>
          <c:smooth val="1"/>
        </c:ser>
        <c:axId val="270118912"/>
        <c:axId val="270120448"/>
      </c:scatterChart>
      <c:valAx>
        <c:axId val="270118912"/>
        <c:scaling>
          <c:orientation val="minMax"/>
          <c:max val="1"/>
        </c:scaling>
        <c:axPos val="b"/>
        <c:numFmt formatCode="General" sourceLinked="1"/>
        <c:tickLblPos val="nextTo"/>
        <c:crossAx val="270120448"/>
        <c:crosses val="autoZero"/>
        <c:crossBetween val="midCat"/>
      </c:valAx>
      <c:valAx>
        <c:axId val="270120448"/>
        <c:scaling>
          <c:orientation val="minMax"/>
        </c:scaling>
        <c:axPos val="l"/>
        <c:majorGridlines/>
        <c:numFmt formatCode="General" sourceLinked="1"/>
        <c:tickLblPos val="nextTo"/>
        <c:crossAx val="270118912"/>
        <c:crosses val="autoZero"/>
        <c:crossBetween val="midCat"/>
      </c:valAx>
    </c:plotArea>
    <c:legend>
      <c:legendPos val="r"/>
      <c:legendEntry>
        <c:idx val="1"/>
        <c:delete val="1"/>
      </c:legendEntry>
      <c:layout/>
    </c:legend>
    <c:plotVisOnly val="1"/>
  </c:chart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A8759-30E0-4446-BC45-EF32139447F1}" type="datetimeFigureOut">
              <a:rPr lang="el-GR" smtClean="0"/>
              <a:t>28/12/2020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47F6D-4B3D-47C4-B768-FA57AB5B4062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A8759-30E0-4446-BC45-EF32139447F1}" type="datetimeFigureOut">
              <a:rPr lang="el-GR" smtClean="0"/>
              <a:t>28/12/2020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47F6D-4B3D-47C4-B768-FA57AB5B4062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A8759-30E0-4446-BC45-EF32139447F1}" type="datetimeFigureOut">
              <a:rPr lang="el-GR" smtClean="0"/>
              <a:t>28/12/2020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47F6D-4B3D-47C4-B768-FA57AB5B4062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A8759-30E0-4446-BC45-EF32139447F1}" type="datetimeFigureOut">
              <a:rPr lang="el-GR" smtClean="0"/>
              <a:t>28/12/2020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47F6D-4B3D-47C4-B768-FA57AB5B4062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A8759-30E0-4446-BC45-EF32139447F1}" type="datetimeFigureOut">
              <a:rPr lang="el-GR" smtClean="0"/>
              <a:t>28/12/2020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47F6D-4B3D-47C4-B768-FA57AB5B4062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A8759-30E0-4446-BC45-EF32139447F1}" type="datetimeFigureOut">
              <a:rPr lang="el-GR" smtClean="0"/>
              <a:t>28/12/2020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47F6D-4B3D-47C4-B768-FA57AB5B4062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A8759-30E0-4446-BC45-EF32139447F1}" type="datetimeFigureOut">
              <a:rPr lang="el-GR" smtClean="0"/>
              <a:t>28/12/2020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47F6D-4B3D-47C4-B768-FA57AB5B4062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A8759-30E0-4446-BC45-EF32139447F1}" type="datetimeFigureOut">
              <a:rPr lang="el-GR" smtClean="0"/>
              <a:t>28/12/2020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47F6D-4B3D-47C4-B768-FA57AB5B4062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A8759-30E0-4446-BC45-EF32139447F1}" type="datetimeFigureOut">
              <a:rPr lang="el-GR" smtClean="0"/>
              <a:t>28/12/2020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47F6D-4B3D-47C4-B768-FA57AB5B4062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A8759-30E0-4446-BC45-EF32139447F1}" type="datetimeFigureOut">
              <a:rPr lang="el-GR" smtClean="0"/>
              <a:t>28/12/2020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47F6D-4B3D-47C4-B768-FA57AB5B4062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A8759-30E0-4446-BC45-EF32139447F1}" type="datetimeFigureOut">
              <a:rPr lang="el-GR" smtClean="0"/>
              <a:t>28/12/2020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47F6D-4B3D-47C4-B768-FA57AB5B4062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9A8759-30E0-4446-BC45-EF32139447F1}" type="datetimeFigureOut">
              <a:rPr lang="el-GR" smtClean="0"/>
              <a:t>28/12/2020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247F6D-4B3D-47C4-B768-FA57AB5B4062}" type="slidenum">
              <a:rPr lang="el-GR" smtClean="0"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 smtClean="0"/>
              <a:t>Λυμένες Ασκήσεις Απορρόφηση-Απόσταξη</a:t>
            </a:r>
            <a:endParaRPr lang="el-GR" dirty="0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l-GR" sz="3200" b="1" dirty="0" smtClean="0"/>
              <a:t>Άσκηση </a:t>
            </a:r>
            <a:r>
              <a:rPr lang="en-US" sz="3200" b="1" dirty="0" smtClean="0"/>
              <a:t>1</a:t>
            </a:r>
            <a:endParaRPr lang="el-GR" sz="3200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l-GR" dirty="0" smtClean="0"/>
              <a:t>Σε στήλη με δίσκους απορροφώνται κατά </a:t>
            </a:r>
            <a:r>
              <a:rPr lang="el-GR" dirty="0" err="1" smtClean="0"/>
              <a:t>αντιρροή</a:t>
            </a:r>
            <a:r>
              <a:rPr lang="el-GR" dirty="0" smtClean="0"/>
              <a:t> το 90%της ακετόνης από αέριο μίγμα που περιέχει 1%</a:t>
            </a:r>
            <a:r>
              <a:rPr lang="en-US" dirty="0" smtClean="0"/>
              <a:t> </a:t>
            </a:r>
            <a:r>
              <a:rPr lang="el-GR" dirty="0" err="1" smtClean="0"/>
              <a:t>κατα</a:t>
            </a:r>
            <a:r>
              <a:rPr lang="el-GR" dirty="0" smtClean="0"/>
              <a:t> </a:t>
            </a:r>
            <a:r>
              <a:rPr lang="en-US" dirty="0" smtClean="0"/>
              <a:t>mol </a:t>
            </a:r>
            <a:r>
              <a:rPr lang="el-GR" dirty="0" smtClean="0"/>
              <a:t>ακετόνη. Οι γραμμομοριακές παροχές του αερίου μίγματος και του νερού είναι 30 και 90 </a:t>
            </a:r>
            <a:r>
              <a:rPr lang="en-US" dirty="0" err="1" smtClean="0"/>
              <a:t>Kmol</a:t>
            </a:r>
            <a:r>
              <a:rPr lang="en-US" dirty="0" smtClean="0"/>
              <a:t>/sec </a:t>
            </a:r>
            <a:r>
              <a:rPr lang="el-GR" dirty="0" smtClean="0"/>
              <a:t>αντίστοιχα. Η διεργασία είναι ισοθερμική (Τ=27</a:t>
            </a:r>
            <a:r>
              <a:rPr lang="el-GR" baseline="30000" dirty="0" smtClean="0"/>
              <a:t>0</a:t>
            </a:r>
            <a:r>
              <a:rPr lang="en-US" dirty="0" smtClean="0"/>
              <a:t>C</a:t>
            </a:r>
            <a:r>
              <a:rPr lang="el-GR" dirty="0" smtClean="0"/>
              <a:t> και </a:t>
            </a:r>
            <a:r>
              <a:rPr lang="en-US" dirty="0" smtClean="0"/>
              <a:t>P=101,3 </a:t>
            </a:r>
            <a:r>
              <a:rPr lang="en-US" dirty="0" err="1" smtClean="0"/>
              <a:t>Kpa</a:t>
            </a:r>
            <a:r>
              <a:rPr lang="en-US" dirty="0" smtClean="0"/>
              <a:t>) </a:t>
            </a:r>
          </a:p>
          <a:p>
            <a:pPr>
              <a:buNone/>
            </a:pPr>
            <a:r>
              <a:rPr lang="en-US" dirty="0" smtClean="0"/>
              <a:t>H </a:t>
            </a:r>
            <a:r>
              <a:rPr lang="el-GR" dirty="0" smtClean="0"/>
              <a:t>εξίσωση ισορροπίας είναι </a:t>
            </a:r>
            <a:r>
              <a:rPr lang="en-US" b="1" dirty="0" smtClean="0"/>
              <a:t>y=2,53x</a:t>
            </a:r>
          </a:p>
          <a:p>
            <a:pPr>
              <a:buNone/>
            </a:pPr>
            <a:r>
              <a:rPr lang="el-GR" dirty="0" smtClean="0"/>
              <a:t>Να υπολογιστεί ο αριθμός των βαθμίδων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 smtClean="0"/>
              <a:t>Με γραφική μέθοδο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 smtClean="0"/>
              <a:t>Με αναλυτική μέθοδο</a:t>
            </a:r>
            <a:endParaRPr lang="en-US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l-GR" sz="3200" b="1" dirty="0" smtClean="0"/>
              <a:t>Άσκηση </a:t>
            </a:r>
            <a:r>
              <a:rPr lang="en-US" sz="3200" b="1" dirty="0" smtClean="0"/>
              <a:t>2</a:t>
            </a:r>
            <a:r>
              <a:rPr lang="el-GR" sz="3200" b="1" dirty="0" smtClean="0"/>
              <a:t>:Παράδειγμα 3.1 σελ 221</a:t>
            </a:r>
            <a:r>
              <a:rPr lang="en-US" sz="3200" b="1" dirty="0" smtClean="0"/>
              <a:t> </a:t>
            </a:r>
            <a:r>
              <a:rPr lang="el-GR" sz="3200" b="1" dirty="0" smtClean="0"/>
              <a:t>βιβλίου</a:t>
            </a:r>
            <a:endParaRPr lang="el-GR" sz="3200" b="1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1" y="1600204"/>
            <a:ext cx="8229600" cy="4829193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l-GR" dirty="0" smtClean="0"/>
              <a:t>Μίγμα ΝΗ</a:t>
            </a:r>
            <a:r>
              <a:rPr lang="el-GR" baseline="-25000" dirty="0" smtClean="0"/>
              <a:t>3</a:t>
            </a:r>
            <a:r>
              <a:rPr lang="el-GR" dirty="0" smtClean="0"/>
              <a:t> –</a:t>
            </a:r>
            <a:r>
              <a:rPr lang="en-US" dirty="0" smtClean="0"/>
              <a:t> </a:t>
            </a:r>
            <a:r>
              <a:rPr lang="el-GR" dirty="0" smtClean="0"/>
              <a:t>αέρος (1,3 %</a:t>
            </a:r>
            <a:r>
              <a:rPr lang="el-GR" dirty="0" err="1" smtClean="0"/>
              <a:t>κ.β</a:t>
            </a:r>
            <a:r>
              <a:rPr lang="el-GR" dirty="0" smtClean="0"/>
              <a:t> ΝΗ</a:t>
            </a:r>
            <a:r>
              <a:rPr lang="el-GR" baseline="-25000" dirty="0" smtClean="0"/>
              <a:t>3</a:t>
            </a:r>
            <a:r>
              <a:rPr lang="el-GR" dirty="0" smtClean="0"/>
              <a:t>) σε 20</a:t>
            </a:r>
            <a:r>
              <a:rPr lang="el-GR" baseline="30000" dirty="0" smtClean="0"/>
              <a:t>0</a:t>
            </a:r>
            <a:r>
              <a:rPr lang="en-US" dirty="0" smtClean="0"/>
              <a:t>C </a:t>
            </a:r>
            <a:r>
              <a:rPr lang="el-GR" dirty="0" smtClean="0"/>
              <a:t>και 1 </a:t>
            </a:r>
            <a:r>
              <a:rPr lang="en-US" dirty="0" err="1" smtClean="0"/>
              <a:t>atm</a:t>
            </a:r>
            <a:r>
              <a:rPr lang="en-US" dirty="0" smtClean="0"/>
              <a:t>, </a:t>
            </a:r>
            <a:r>
              <a:rPr lang="el-GR" dirty="0" err="1" smtClean="0"/>
              <a:t>εκπλύνεται</a:t>
            </a:r>
            <a:r>
              <a:rPr lang="el-GR" dirty="0" smtClean="0"/>
              <a:t> με αρχικώς καθαρό νερό σε πύργο απορρόφησης </a:t>
            </a:r>
            <a:r>
              <a:rPr lang="el-GR" dirty="0" err="1" smtClean="0"/>
              <a:t>αντιρροής</a:t>
            </a:r>
            <a:r>
              <a:rPr lang="el-GR" dirty="0" smtClean="0"/>
              <a:t>. Η ροή του αέριου μίγματος είναι </a:t>
            </a:r>
            <a:r>
              <a:rPr lang="en-US" dirty="0" smtClean="0"/>
              <a:t> G=1200 kg/m</a:t>
            </a:r>
            <a:r>
              <a:rPr lang="en-US" baseline="30000" dirty="0" smtClean="0"/>
              <a:t>2</a:t>
            </a:r>
            <a:r>
              <a:rPr lang="en-US" dirty="0" smtClean="0"/>
              <a:t>h. </a:t>
            </a:r>
            <a:r>
              <a:rPr lang="el-GR" dirty="0" smtClean="0"/>
              <a:t>Για το διάλυμα ΝΗ</a:t>
            </a:r>
            <a:r>
              <a:rPr lang="el-GR" baseline="-25000" dirty="0" smtClean="0"/>
              <a:t>3</a:t>
            </a:r>
            <a:r>
              <a:rPr lang="el-GR" dirty="0" smtClean="0"/>
              <a:t> –ύδατος ισχύει κατά προσέγγιση ο νόμος του </a:t>
            </a:r>
            <a:r>
              <a:rPr lang="en-US" dirty="0" smtClean="0"/>
              <a:t>Henry, </a:t>
            </a:r>
            <a:r>
              <a:rPr lang="el-GR" dirty="0" smtClean="0"/>
              <a:t>εκφραζόμενος ως </a:t>
            </a:r>
            <a:r>
              <a:rPr lang="en-US" dirty="0" smtClean="0"/>
              <a:t>y=0,8 x.</a:t>
            </a:r>
          </a:p>
          <a:p>
            <a:pPr>
              <a:buNone/>
            </a:pPr>
            <a:r>
              <a:rPr lang="el-GR" dirty="0" smtClean="0"/>
              <a:t>Α) να υπολογιστεί η ελάχιστη ροή ύδατος </a:t>
            </a:r>
            <a:r>
              <a:rPr lang="en-US" dirty="0" err="1" smtClean="0"/>
              <a:t>L</a:t>
            </a:r>
            <a:r>
              <a:rPr lang="en-US" baseline="-25000" dirty="0" err="1" smtClean="0"/>
              <a:t>min</a:t>
            </a:r>
            <a:r>
              <a:rPr lang="en-US" dirty="0" smtClean="0"/>
              <a:t> (kg/m</a:t>
            </a:r>
            <a:r>
              <a:rPr lang="en-US" baseline="30000" dirty="0" smtClean="0"/>
              <a:t>2</a:t>
            </a:r>
            <a:r>
              <a:rPr lang="en-US" dirty="0" smtClean="0"/>
              <a:t>h) </a:t>
            </a:r>
            <a:r>
              <a:rPr lang="el-GR" dirty="0" smtClean="0"/>
              <a:t>για μια απορρόφηση του 80% της </a:t>
            </a:r>
            <a:r>
              <a:rPr lang="en-US" dirty="0" smtClean="0"/>
              <a:t>NH</a:t>
            </a:r>
            <a:r>
              <a:rPr lang="en-US" baseline="-25000" dirty="0" smtClean="0"/>
              <a:t>3</a:t>
            </a:r>
            <a:r>
              <a:rPr lang="en-US" dirty="0" smtClean="0"/>
              <a:t> </a:t>
            </a:r>
            <a:r>
              <a:rPr lang="el-GR" dirty="0" smtClean="0"/>
              <a:t>εκ του αρχικού μίγματος αερίων.</a:t>
            </a:r>
          </a:p>
          <a:p>
            <a:pPr>
              <a:buNone/>
            </a:pPr>
            <a:r>
              <a:rPr lang="el-GR" dirty="0" smtClean="0"/>
              <a:t>Β)ο απαιτούμενος αριθμός θεωρητικών βαθμίδων για την παραπάνω απορρόφηση, αν ο πύργος λειτουργεί σε λόγο ροής ύδατος/αερίων </a:t>
            </a:r>
            <a:r>
              <a:rPr lang="en-US" dirty="0" smtClean="0"/>
              <a:t>(L/G)= 1,22 (L/G)</a:t>
            </a:r>
            <a:r>
              <a:rPr lang="en-US" baseline="-25000" dirty="0" smtClean="0"/>
              <a:t>min</a:t>
            </a:r>
            <a:endParaRPr lang="el-GR" baseline="-25000" dirty="0" smtClean="0"/>
          </a:p>
          <a:p>
            <a:pPr>
              <a:buNone/>
            </a:pPr>
            <a:r>
              <a:rPr lang="el-GR" b="1" baseline="-25000" dirty="0" smtClean="0"/>
              <a:t>Δίνεται: ΜΒ αέρα=28,96</a:t>
            </a:r>
            <a:endParaRPr lang="el-GR" b="1" baseline="-25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l-GR" sz="3200" b="1" dirty="0" smtClean="0"/>
              <a:t>Άσκηση </a:t>
            </a:r>
            <a:r>
              <a:rPr lang="en-US" sz="3200" b="1" dirty="0" smtClean="0"/>
              <a:t>3</a:t>
            </a:r>
            <a:r>
              <a:rPr lang="el-GR" sz="3200" b="1" dirty="0" smtClean="0"/>
              <a:t> </a:t>
            </a:r>
            <a:endParaRPr lang="el-GR" sz="3200" b="1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09678" y="1428738"/>
            <a:ext cx="8316303" cy="4525963"/>
          </a:xfrm>
        </p:spPr>
        <p:txBody>
          <a:bodyPr>
            <a:normAutofit fontScale="92500" lnSpcReduction="20000"/>
          </a:bodyPr>
          <a:lstStyle/>
          <a:p>
            <a:r>
              <a:rPr lang="el-GR" dirty="0" smtClean="0"/>
              <a:t>Αέριο Α πρέπει να</a:t>
            </a:r>
            <a:r>
              <a:rPr lang="en-US" dirty="0" smtClean="0"/>
              <a:t> </a:t>
            </a:r>
            <a:r>
              <a:rPr lang="el-GR" dirty="0" smtClean="0"/>
              <a:t>απομακρυνθεί από ένα αδρανές αέριο Β σε έναν πύργο απορρόφησης κατά </a:t>
            </a:r>
            <a:r>
              <a:rPr lang="el-GR" dirty="0" err="1" smtClean="0"/>
              <a:t>αντιρροή</a:t>
            </a:r>
            <a:r>
              <a:rPr lang="el-GR" dirty="0" smtClean="0"/>
              <a:t>. Το αέριο μίγμα εισέρχεται στον πύργο με ρυθμό 200 </a:t>
            </a:r>
            <a:r>
              <a:rPr lang="en-US" dirty="0" err="1" smtClean="0"/>
              <a:t>Kgmole</a:t>
            </a:r>
            <a:r>
              <a:rPr lang="en-US" dirty="0" smtClean="0"/>
              <a:t>/h </a:t>
            </a:r>
            <a:r>
              <a:rPr lang="el-GR" dirty="0" smtClean="0"/>
              <a:t>και περιέχει 25%Α. Ο διαλύτης εισέρχεται με ρυθμό 800 </a:t>
            </a:r>
            <a:r>
              <a:rPr lang="en-US" dirty="0" err="1" smtClean="0"/>
              <a:t>kgmole</a:t>
            </a:r>
            <a:r>
              <a:rPr lang="en-US" dirty="0" smtClean="0"/>
              <a:t>/h </a:t>
            </a:r>
            <a:r>
              <a:rPr lang="el-GR" dirty="0" smtClean="0"/>
              <a:t>και είναι αρχικά καθαρός από Α. Υπολογίστε: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 smtClean="0"/>
              <a:t>Την συγκέντρωση αερίου στην έξοδο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 smtClean="0"/>
              <a:t>Τον αριθμό των βαθμίδων </a:t>
            </a:r>
          </a:p>
          <a:p>
            <a:pPr marL="514350" indent="-514350">
              <a:buNone/>
            </a:pPr>
            <a:r>
              <a:rPr lang="el-GR" dirty="0" smtClean="0"/>
              <a:t>το υγρό στην έξοδο περιέχει 5%</a:t>
            </a:r>
            <a:r>
              <a:rPr lang="en-US" dirty="0" smtClean="0"/>
              <a:t>mol A.</a:t>
            </a:r>
            <a:endParaRPr lang="el-GR" dirty="0" smtClean="0"/>
          </a:p>
          <a:p>
            <a:pPr>
              <a:buNone/>
            </a:pPr>
            <a:r>
              <a:rPr lang="en-US" dirty="0" smtClean="0"/>
              <a:t> H </a:t>
            </a:r>
            <a:r>
              <a:rPr lang="el-GR" dirty="0" smtClean="0"/>
              <a:t>εξίσωση ισορροπίας είναι </a:t>
            </a:r>
            <a:r>
              <a:rPr lang="en-US" dirty="0" err="1" smtClean="0"/>
              <a:t>y</a:t>
            </a:r>
            <a:r>
              <a:rPr lang="en-US" baseline="-25000" dirty="0" err="1" smtClean="0"/>
              <a:t>A</a:t>
            </a:r>
            <a:r>
              <a:rPr lang="en-US" dirty="0" smtClean="0"/>
              <a:t>=4x</a:t>
            </a:r>
            <a:r>
              <a:rPr lang="en-US" baseline="-25000" dirty="0" smtClean="0"/>
              <a:t>A</a:t>
            </a:r>
            <a:endParaRPr lang="el-GR" baseline="-25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4 - Γράφημα"/>
          <p:cNvGraphicFramePr/>
          <p:nvPr/>
        </p:nvGraphicFramePr>
        <p:xfrm>
          <a:off x="5622432" y="642918"/>
          <a:ext cx="3055781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18019" y="285728"/>
            <a:ext cx="8229600" cy="6215106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l-GR" b="1" dirty="0" smtClean="0"/>
              <a:t>Άσκηση Απόσταξης</a:t>
            </a:r>
            <a:r>
              <a:rPr lang="el-GR" dirty="0" smtClean="0"/>
              <a:t>: Δυαδικό μίγμα διθειούχου (CS</a:t>
            </a:r>
            <a:r>
              <a:rPr lang="el-GR" baseline="-25000" dirty="0" smtClean="0"/>
              <a:t>2</a:t>
            </a:r>
            <a:r>
              <a:rPr lang="el-GR" dirty="0" smtClean="0"/>
              <a:t> ) και </a:t>
            </a:r>
            <a:r>
              <a:rPr lang="el-GR" dirty="0" err="1" smtClean="0"/>
              <a:t>τετραχλωριούχου</a:t>
            </a:r>
            <a:r>
              <a:rPr lang="el-GR" dirty="0" smtClean="0"/>
              <a:t> (</a:t>
            </a:r>
            <a:r>
              <a:rPr lang="el-GR" dirty="0" err="1" smtClean="0"/>
              <a:t>CCl</a:t>
            </a:r>
            <a:r>
              <a:rPr lang="el-GR" baseline="-25000" dirty="0" err="1" smtClean="0"/>
              <a:t>4</a:t>
            </a:r>
            <a:r>
              <a:rPr lang="el-GR" dirty="0" smtClean="0"/>
              <a:t> ) άνθρακα, που περιέχει 0.35 γραμμομοριακό κλάσμα CS</a:t>
            </a:r>
            <a:r>
              <a:rPr lang="el-GR" baseline="-25000" dirty="0" smtClean="0"/>
              <a:t>2</a:t>
            </a:r>
            <a:r>
              <a:rPr lang="el-GR" dirty="0" smtClean="0"/>
              <a:t> , πρόκειται να αποσταχθεί σε αποστακτική στήλη ώστε να δημιουργηθεί προϊόν πυθμένα που να περιέχει 0.90 γραμμομοριακό κλάσμα CCl</a:t>
            </a:r>
            <a:r>
              <a:rPr lang="el-GR" baseline="-25000" dirty="0" smtClean="0"/>
              <a:t>4</a:t>
            </a:r>
            <a:r>
              <a:rPr lang="el-GR" dirty="0" smtClean="0"/>
              <a:t> . Η στήλη θα λειτουργεί με λόγο γραμμομοριακών ροών υπολείμματος/ αποστάγματος ίσο με 2. Οι συστάσεις ισορροπίας για το CS</a:t>
            </a:r>
            <a:r>
              <a:rPr lang="el-GR" baseline="-25000" dirty="0" smtClean="0"/>
              <a:t>2</a:t>
            </a:r>
            <a:r>
              <a:rPr lang="el-GR" dirty="0" smtClean="0"/>
              <a:t> δίνονται:</a:t>
            </a:r>
          </a:p>
          <a:p>
            <a:endParaRPr lang="el-GR" dirty="0" smtClean="0"/>
          </a:p>
          <a:p>
            <a:endParaRPr lang="el-GR" dirty="0" smtClean="0"/>
          </a:p>
          <a:p>
            <a:r>
              <a:rPr lang="el-GR" dirty="0" smtClean="0"/>
              <a:t>A) Υπολογίστε τον ελάχιστο αριθμό θεωρητικών βαθμίδων </a:t>
            </a:r>
          </a:p>
          <a:p>
            <a:r>
              <a:rPr lang="el-GR" dirty="0" smtClean="0"/>
              <a:t>B) Υπολογίστε τον ελάχιστο λόγο αναρροής, όταν το μίγμα εισέρχεται με την μορφή κορεσμένου υγρού.</a:t>
            </a:r>
          </a:p>
          <a:p>
            <a:r>
              <a:rPr lang="el-GR" dirty="0" smtClean="0"/>
              <a:t>Γ) Για R</a:t>
            </a:r>
            <a:r>
              <a:rPr lang="el-GR" baseline="-25000" dirty="0" smtClean="0"/>
              <a:t>D</a:t>
            </a:r>
            <a:r>
              <a:rPr lang="el-GR" dirty="0" smtClean="0"/>
              <a:t>=1.5R</a:t>
            </a:r>
            <a:r>
              <a:rPr lang="el-GR" baseline="-25000" dirty="0" smtClean="0"/>
              <a:t>Dmin</a:t>
            </a:r>
            <a:r>
              <a:rPr lang="el-GR" dirty="0" smtClean="0"/>
              <a:t>, υπολογίστε τον αριθμό των θεωρητικών βαθμίδων της στήλης και την θέση της θεωρητικής βαθμίδας τροφοδοσίας</a:t>
            </a:r>
          </a:p>
          <a:p>
            <a:endParaRPr lang="el-GR" dirty="0"/>
          </a:p>
        </p:txBody>
      </p:sp>
      <p:pic>
        <p:nvPicPr>
          <p:cNvPr id="4198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64635" y="2786059"/>
            <a:ext cx="6512937" cy="1066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- Γράφημα"/>
          <p:cNvGraphicFramePr/>
          <p:nvPr/>
        </p:nvGraphicFramePr>
        <p:xfrm>
          <a:off x="1993666" y="642918"/>
          <a:ext cx="6639981" cy="4000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2 - Γράφημα"/>
          <p:cNvGraphicFramePr>
            <a:graphicFrameLocks noGrp="1"/>
          </p:cNvGraphicFramePr>
          <p:nvPr>
            <p:ph idx="1"/>
          </p:nvPr>
        </p:nvGraphicFramePr>
        <p:xfrm>
          <a:off x="3214923" y="142853"/>
          <a:ext cx="5929077" cy="326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5 - Γράφημα"/>
          <p:cNvGraphicFramePr/>
          <p:nvPr/>
        </p:nvGraphicFramePr>
        <p:xfrm>
          <a:off x="3617061" y="285728"/>
          <a:ext cx="5061173" cy="4143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370</Words>
  <Application>Microsoft Office PowerPoint</Application>
  <PresentationFormat>Προβολή στην οθόνη (4:3)</PresentationFormat>
  <Paragraphs>24</Paragraphs>
  <Slides>16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16</vt:i4>
      </vt:variant>
    </vt:vector>
  </HeadingPairs>
  <TitlesOfParts>
    <vt:vector size="17" baseType="lpstr">
      <vt:lpstr>Θέμα του Office</vt:lpstr>
      <vt:lpstr>Λυμένες Ασκήσεις Απορρόφηση-Απόσταξη</vt:lpstr>
      <vt:lpstr>Άσκηση 1</vt:lpstr>
      <vt:lpstr>Διαφάνεια 3</vt:lpstr>
      <vt:lpstr>Διαφάνεια 4</vt:lpstr>
      <vt:lpstr>Διαφάνεια 5</vt:lpstr>
      <vt:lpstr>Άσκηση 2:Παράδειγμα 3.1 σελ 221 βιβλίου</vt:lpstr>
      <vt:lpstr>Διαφάνεια 7</vt:lpstr>
      <vt:lpstr>Διαφάνεια 8</vt:lpstr>
      <vt:lpstr>Άσκηση 3 </vt:lpstr>
      <vt:lpstr>Διαφάνεια 10</vt:lpstr>
      <vt:lpstr>Διαφάνεια 11</vt:lpstr>
      <vt:lpstr>Διαφάνεια 12</vt:lpstr>
      <vt:lpstr>Διαφάνεια 13</vt:lpstr>
      <vt:lpstr>Διαφάνεια 14</vt:lpstr>
      <vt:lpstr>Διαφάνεια 15</vt:lpstr>
      <vt:lpstr>Διαφάνεια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Λυμένες Ασκήσεις Απορρόφηση-Απόσταξη</dc:title>
  <dc:creator>giotabab@outlook.com.gr</dc:creator>
  <cp:lastModifiedBy>giotabab@outlook.com.gr</cp:lastModifiedBy>
  <cp:revision>1</cp:revision>
  <dcterms:created xsi:type="dcterms:W3CDTF">2020-12-28T07:27:16Z</dcterms:created>
  <dcterms:modified xsi:type="dcterms:W3CDTF">2020-12-28T07:29:13Z</dcterms:modified>
</cp:coreProperties>
</file>