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57" r:id="rId5"/>
    <p:sldId id="258" r:id="rId6"/>
    <p:sldId id="262" r:id="rId7"/>
    <p:sldId id="261" r:id="rId8"/>
    <p:sldId id="259" r:id="rId9"/>
    <p:sldId id="263" r:id="rId10"/>
    <p:sldId id="268" r:id="rId11"/>
    <p:sldId id="269" r:id="rId12"/>
    <p:sldId id="270" r:id="rId13"/>
    <p:sldId id="273" r:id="rId14"/>
    <p:sldId id="271" r:id="rId15"/>
    <p:sldId id="272" r:id="rId16"/>
    <p:sldId id="265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D849C5E6-6FAE-4CC4-8C02-3E723D4FC4BD}">
          <p14:sldIdLst>
            <p14:sldId id="256"/>
            <p14:sldId id="266"/>
            <p14:sldId id="267"/>
            <p14:sldId id="257"/>
            <p14:sldId id="258"/>
            <p14:sldId id="262"/>
            <p14:sldId id="261"/>
            <p14:sldId id="259"/>
            <p14:sldId id="263"/>
            <p14:sldId id="268"/>
            <p14:sldId id="269"/>
            <p14:sldId id="270"/>
            <p14:sldId id="273"/>
            <p14:sldId id="271"/>
            <p14:sldId id="272"/>
            <p14:sldId id="265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095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5593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37288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1654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98392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91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473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6206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104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2641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255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2BC81F-114D-4C63-B570-1586ACC27B68}" type="datetimeFigureOut">
              <a:rPr lang="el-GR" smtClean="0"/>
              <a:t>2/1/2025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2976A2E-A47F-42F2-88AF-4692774D9438}" type="slidenum">
              <a:rPr lang="el-GR" smtClean="0"/>
              <a:t>‹#›</a:t>
            </a:fld>
            <a:endParaRPr lang="el-GR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5847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BB53FC-A195-263F-2858-682D2869F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1863" y="945988"/>
            <a:ext cx="10318418" cy="4394988"/>
          </a:xfrm>
        </p:spPr>
        <p:txBody>
          <a:bodyPr/>
          <a:lstStyle/>
          <a:p>
            <a:r>
              <a:rPr lang="el-GR" dirty="0"/>
              <a:t>Τάση</a:t>
            </a:r>
          </a:p>
        </p:txBody>
      </p:sp>
    </p:spTree>
    <p:extLst>
      <p:ext uri="{BB962C8B-B14F-4D97-AF65-F5344CB8AC3E}">
        <p14:creationId xmlns:p14="http://schemas.microsoft.com/office/powerpoint/2010/main" val="259088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678E7EFB-ED85-AFD2-2370-C2D75D9817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13637" y="1184154"/>
                <a:ext cx="9536922" cy="3404842"/>
              </a:xfrm>
            </p:spPr>
            <p:txBody>
              <a:bodyPr/>
              <a:lstStyle/>
              <a:p>
                <a:r>
                  <a:rPr lang="el-GR" dirty="0"/>
                  <a:t>Η </a:t>
                </a:r>
                <a:r>
                  <a:rPr lang="el-GR" b="1" dirty="0"/>
                  <a:t>τάση</a:t>
                </a:r>
                <a:r>
                  <a:rPr lang="el-GR" dirty="0"/>
                  <a:t> στη μηχανική είναι ένα μέγεθος που περιγράφει την εσωτερική δύναμη που αναπτύσσεται σε ένα υλικό όταν αυτό υποβάλλεται σε εξωτερικές δυνάμεις ή παραμορφώσεις. Ουσιαστικά, η τάση είναι η δύναμη που ασκείται ανά μονάδα επιφάνειας μέσα στο υλικό.</a:t>
                </a:r>
              </a:p>
              <a:p>
                <a:r>
                  <a:rPr lang="el-GR" dirty="0"/>
                  <a:t>Η μονάδα μέτρησης της τάσης στο Διεθνές Σύστημα (SI) είναι το </a:t>
                </a:r>
                <a:r>
                  <a:rPr lang="el-GR" b="1" dirty="0" err="1"/>
                  <a:t>Pascal</a:t>
                </a:r>
                <a:r>
                  <a:rPr lang="el-GR" b="1" dirty="0"/>
                  <a:t> (</a:t>
                </a:r>
                <a:r>
                  <a:rPr lang="el-GR" b="1" dirty="0" err="1"/>
                  <a:t>Pa</a:t>
                </a:r>
                <a:r>
                  <a:rPr lang="el-GR" b="1" dirty="0"/>
                  <a:t>)</a:t>
                </a:r>
                <a:r>
                  <a:rPr lang="el-GR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l-GR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l-GR" dirty="0"/>
              </a:p>
              <a:p>
                <a:endParaRPr lang="el-GR" dirty="0"/>
              </a:p>
            </p:txBody>
          </p:sp>
        </mc:Choice>
        <mc:Fallback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678E7EFB-ED85-AFD2-2370-C2D75D9817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13637" y="1184154"/>
                <a:ext cx="9536922" cy="3404842"/>
              </a:xfrm>
              <a:blipFill>
                <a:blip r:embed="rId2"/>
                <a:stretch>
                  <a:fillRect l="-575" t="-53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Τίτλος 1">
            <a:extLst>
              <a:ext uri="{FF2B5EF4-FFF2-40B4-BE49-F238E27FC236}">
                <a16:creationId xmlns:a16="http://schemas.microsoft.com/office/drawing/2014/main" id="{D2C48D47-B599-4C99-81DF-7585D4EF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err="1"/>
              <a:t>Ορισμος-μοναδες</a:t>
            </a:r>
            <a:r>
              <a:rPr lang="el-GR" dirty="0"/>
              <a:t> </a:t>
            </a:r>
            <a:r>
              <a:rPr lang="el-GR" dirty="0" err="1"/>
              <a:t>μετρησης</a:t>
            </a:r>
            <a:endParaRPr lang="el-GR" dirty="0"/>
          </a:p>
        </p:txBody>
      </p:sp>
      <p:pic>
        <p:nvPicPr>
          <p:cNvPr id="3074" name="Picture 2" descr="Τάση (μηχανική)">
            <a:extLst>
              <a:ext uri="{FF2B5EF4-FFF2-40B4-BE49-F238E27FC236}">
                <a16:creationId xmlns:a16="http://schemas.microsoft.com/office/drawing/2014/main" id="{D991DE6E-E420-CFA0-145F-D2C56C0DE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609" y="3060581"/>
            <a:ext cx="2707413" cy="2220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3526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1CD382-88EB-F7DC-E06D-C27B97AC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83475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>Τάση</a:t>
            </a:r>
          </a:p>
        </p:txBody>
      </p:sp>
      <p:sp>
        <p:nvSpPr>
          <p:cNvPr id="4" name="Σύννεφο 3">
            <a:extLst>
              <a:ext uri="{FF2B5EF4-FFF2-40B4-BE49-F238E27FC236}">
                <a16:creationId xmlns:a16="http://schemas.microsoft.com/office/drawing/2014/main" id="{0B63E210-2683-61EB-0A5C-0A9FAD56A1C5}"/>
              </a:ext>
            </a:extLst>
          </p:cNvPr>
          <p:cNvSpPr/>
          <p:nvPr/>
        </p:nvSpPr>
        <p:spPr>
          <a:xfrm>
            <a:off x="969738" y="1348739"/>
            <a:ext cx="5034822" cy="389381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Ορθή Τάση (</a:t>
            </a:r>
            <a:r>
              <a:rPr lang="el-GR" b="1" dirty="0" err="1"/>
              <a:t>Normal</a:t>
            </a:r>
            <a:r>
              <a:rPr lang="el-GR" b="1" dirty="0"/>
              <a:t> </a:t>
            </a:r>
            <a:r>
              <a:rPr lang="el-GR" b="1" dirty="0" err="1"/>
              <a:t>Stress</a:t>
            </a:r>
            <a:r>
              <a:rPr lang="el-GR" b="1" dirty="0"/>
              <a:t>, σ)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Κατεύθυνση της Δύναμης</a:t>
            </a:r>
            <a:r>
              <a:rPr lang="el-GR" dirty="0"/>
              <a:t>: Η δύναμη είναι </a:t>
            </a:r>
            <a:r>
              <a:rPr lang="el-GR" b="1" dirty="0"/>
              <a:t>κάθετη</a:t>
            </a:r>
            <a:r>
              <a:rPr lang="el-GR" dirty="0"/>
              <a:t> (ορθή) στην επιφάνεια.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Φυσική Σημασία</a:t>
            </a:r>
            <a:r>
              <a:rPr lang="el-GR" dirty="0"/>
              <a:t>: Περιγράφει την τάση που προκαλεί </a:t>
            </a:r>
            <a:r>
              <a:rPr lang="el-GR" b="1" dirty="0"/>
              <a:t>τεντώματα</a:t>
            </a:r>
            <a:r>
              <a:rPr lang="el-GR" dirty="0"/>
              <a:t> (εφελκυστική τάση) ή </a:t>
            </a:r>
            <a:r>
              <a:rPr lang="el-GR" b="1" dirty="0"/>
              <a:t>συμπίεση</a:t>
            </a:r>
            <a:r>
              <a:rPr lang="el-GR" dirty="0"/>
              <a:t> (θλιπτική τάση) στο υλικό.</a:t>
            </a:r>
          </a:p>
          <a:p>
            <a:pPr algn="ctr"/>
            <a:endParaRPr lang="el-GR" dirty="0"/>
          </a:p>
        </p:txBody>
      </p:sp>
      <p:sp>
        <p:nvSpPr>
          <p:cNvPr id="5" name="Σύννεφο 4">
            <a:extLst>
              <a:ext uri="{FF2B5EF4-FFF2-40B4-BE49-F238E27FC236}">
                <a16:creationId xmlns:a16="http://schemas.microsoft.com/office/drawing/2014/main" id="{DDCA4665-8475-E283-1A09-5AACF56B09F2}"/>
              </a:ext>
            </a:extLst>
          </p:cNvPr>
          <p:cNvSpPr/>
          <p:nvPr/>
        </p:nvSpPr>
        <p:spPr>
          <a:xfrm>
            <a:off x="6774180" y="1348738"/>
            <a:ext cx="4890042" cy="389381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Διατμητική Τάση (</a:t>
            </a:r>
            <a:r>
              <a:rPr lang="el-GR" b="1" dirty="0" err="1"/>
              <a:t>Shear</a:t>
            </a:r>
            <a:r>
              <a:rPr lang="el-GR" b="1" dirty="0"/>
              <a:t> </a:t>
            </a:r>
            <a:r>
              <a:rPr lang="el-GR" b="1" dirty="0" err="1"/>
              <a:t>Stress</a:t>
            </a:r>
            <a:r>
              <a:rPr lang="el-GR" b="1" dirty="0"/>
              <a:t>, τ)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Κατεύθυνση της Δύναμης</a:t>
            </a:r>
            <a:r>
              <a:rPr lang="el-GR" dirty="0"/>
              <a:t>: Η δύναμη είναι </a:t>
            </a:r>
            <a:r>
              <a:rPr lang="el-GR" b="1" dirty="0"/>
              <a:t>παράλληλη</a:t>
            </a:r>
            <a:r>
              <a:rPr lang="el-GR" dirty="0"/>
              <a:t> στην επιφάνεια.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Φυσική Σημασία</a:t>
            </a:r>
            <a:r>
              <a:rPr lang="el-GR" dirty="0"/>
              <a:t>: Περιγράφει την τάση που προκαλεί </a:t>
            </a:r>
            <a:r>
              <a:rPr lang="el-GR" b="1" dirty="0"/>
              <a:t>ολίσθηση</a:t>
            </a:r>
            <a:r>
              <a:rPr lang="el-GR" dirty="0"/>
              <a:t> των στρωμάτων του υλικού το ένα σε σχέση με το άλλο.</a:t>
            </a: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9183DD26-0F0A-D54B-8F4B-07A51661D0E8}"/>
              </a:ext>
            </a:extLst>
          </p:cNvPr>
          <p:cNvCxnSpPr>
            <a:cxnSpLocks/>
          </p:cNvCxnSpPr>
          <p:nvPr/>
        </p:nvCxnSpPr>
        <p:spPr>
          <a:xfrm flipH="1">
            <a:off x="4815839" y="922020"/>
            <a:ext cx="1005840" cy="914400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186861D6-B8AD-4DA6-B2C8-8F2F29E3DF22}"/>
              </a:ext>
            </a:extLst>
          </p:cNvPr>
          <p:cNvCxnSpPr>
            <a:cxnSpLocks/>
          </p:cNvCxnSpPr>
          <p:nvPr/>
        </p:nvCxnSpPr>
        <p:spPr>
          <a:xfrm>
            <a:off x="6896100" y="922020"/>
            <a:ext cx="952500" cy="998220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48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E0EE64-DB05-DC33-C888-78FD3D24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Συνολική Ορθή Τάση</a:t>
            </a:r>
          </a:p>
        </p:txBody>
      </p:sp>
      <p:sp>
        <p:nvSpPr>
          <p:cNvPr id="20" name="Θέση περιεχομένου 19">
            <a:extLst>
              <a:ext uri="{FF2B5EF4-FFF2-40B4-BE49-F238E27FC236}">
                <a16:creationId xmlns:a16="http://schemas.microsoft.com/office/drawing/2014/main" id="{BB20181D-24AB-D245-639A-0CD088D4B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878" y="1382269"/>
            <a:ext cx="10178322" cy="3593591"/>
          </a:xfrm>
        </p:spPr>
        <p:txBody>
          <a:bodyPr/>
          <a:lstStyle/>
          <a:p>
            <a:r>
              <a:rPr lang="el-GR" dirty="0"/>
              <a:t>Η συνολική ορθή τάση μπορούμε να την υπολογίσουμε ξεχωριστά ή ταυτόχρονα όπως στο παρακάτω σχήμα. </a:t>
            </a:r>
          </a:p>
          <a:p>
            <a:endParaRPr lang="el-GR" dirty="0"/>
          </a:p>
        </p:txBody>
      </p:sp>
      <p:pic>
        <p:nvPicPr>
          <p:cNvPr id="22" name="Θέση περιεχομένου 17">
            <a:extLst>
              <a:ext uri="{FF2B5EF4-FFF2-40B4-BE49-F238E27FC236}">
                <a16:creationId xmlns:a16="http://schemas.microsoft.com/office/drawing/2014/main" id="{83473050-9DD9-EE25-3C39-C1D8645D22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06" t="35026" r="41477" b="38385"/>
          <a:stretch/>
        </p:blipFill>
        <p:spPr>
          <a:xfrm>
            <a:off x="2820644" y="2175247"/>
            <a:ext cx="5057192" cy="3300484"/>
          </a:xfrm>
          <a:prstGeom prst="rect">
            <a:avLst/>
          </a:prstGeom>
        </p:spPr>
      </p:pic>
      <p:sp>
        <p:nvSpPr>
          <p:cNvPr id="23" name="Οβάλ 22">
            <a:extLst>
              <a:ext uri="{FF2B5EF4-FFF2-40B4-BE49-F238E27FC236}">
                <a16:creationId xmlns:a16="http://schemas.microsoft.com/office/drawing/2014/main" id="{8A7670DA-7980-7852-F2F3-2DACD37B6D06}"/>
              </a:ext>
            </a:extLst>
          </p:cNvPr>
          <p:cNvSpPr/>
          <p:nvPr/>
        </p:nvSpPr>
        <p:spPr>
          <a:xfrm>
            <a:off x="8645123" y="3179064"/>
            <a:ext cx="2715208" cy="1147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 κάθε τύπος θα αναλυθεί ξεχωριστά </a:t>
            </a:r>
          </a:p>
        </p:txBody>
      </p:sp>
      <p:sp>
        <p:nvSpPr>
          <p:cNvPr id="44" name="Γελαστό πρόσωπο 43">
            <a:extLst>
              <a:ext uri="{FF2B5EF4-FFF2-40B4-BE49-F238E27FC236}">
                <a16:creationId xmlns:a16="http://schemas.microsoft.com/office/drawing/2014/main" id="{7409FCBC-2E11-00CB-F7A1-AD39BF96CDB7}"/>
              </a:ext>
            </a:extLst>
          </p:cNvPr>
          <p:cNvSpPr/>
          <p:nvPr/>
        </p:nvSpPr>
        <p:spPr>
          <a:xfrm>
            <a:off x="10560853" y="3879498"/>
            <a:ext cx="442427" cy="349602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802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1E8E67-20FF-A4F4-752D-3DE9DEC1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Αξονική Φόρτιση ράβδου </a:t>
            </a:r>
            <a:r>
              <a:rPr lang="en-US" dirty="0"/>
              <a:t>P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DBA16CF-36E0-21E7-45D1-74537DC65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9737" t="33982" r="42225" b="42512"/>
          <a:stretch/>
        </p:blipFill>
        <p:spPr>
          <a:xfrm>
            <a:off x="872179" y="1702348"/>
            <a:ext cx="5359835" cy="3358777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76FA9E-ADA5-2B3C-9719-42257A696FC8}"/>
                  </a:ext>
                </a:extLst>
              </p:cNvPr>
              <p:cNvSpPr txBox="1"/>
              <p:nvPr/>
            </p:nvSpPr>
            <p:spPr>
              <a:xfrm>
                <a:off x="6723019" y="2117687"/>
                <a:ext cx="3780430" cy="2717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4000" dirty="0"/>
                  <a:t>Τύπος: σ=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4000" b="0" i="0" smtClean="0">
                            <a:latin typeface="Cambria Math" panose="02040503050406030204" pitchFamily="18" charset="0"/>
                          </a:rPr>
                          <m:t>Ν</m:t>
                        </m:r>
                      </m:num>
                      <m:den>
                        <m:sSub>
                          <m:sSubPr>
                            <m:ctrlPr>
                              <a:rPr lang="el-GR" sz="4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4000" b="0" i="0" smtClean="0">
                                <a:latin typeface="Cambria Math" panose="02040503050406030204" pitchFamily="18" charset="0"/>
                              </a:rPr>
                              <m:t>tot</m:t>
                            </m:r>
                          </m:sub>
                        </m:sSub>
                      </m:den>
                    </m:f>
                  </m:oMath>
                </a14:m>
                <a:endParaRPr lang="en-US" sz="4000" dirty="0"/>
              </a:p>
              <a:p>
                <a:r>
                  <a:rPr lang="el-GR" dirty="0"/>
                  <a:t>όπου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</a:t>
                </a:r>
                <a:r>
                  <a:rPr lang="el-GR" dirty="0"/>
                  <a:t>: Εσωτερική αξονική δύναμη ίση με </a:t>
                </a:r>
                <a:r>
                  <a:rPr lang="en-US" dirty="0"/>
                  <a:t>P</a:t>
                </a:r>
                <a:r>
                  <a:rPr lang="el-GR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Α</a:t>
                </a:r>
                <a:r>
                  <a:rPr lang="en-US" sz="1600" dirty="0"/>
                  <a:t>tot</a:t>
                </a:r>
                <a:r>
                  <a:rPr lang="en-US" dirty="0"/>
                  <a:t>= </a:t>
                </a:r>
                <a:r>
                  <a:rPr lang="el-GR" dirty="0"/>
                  <a:t>Το συνολικό εμβαδών της εγκάρσιας διατομής</a:t>
                </a:r>
                <a:endParaRPr lang="en-US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76FA9E-ADA5-2B3C-9719-42257A696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9" y="2117687"/>
                <a:ext cx="3780430" cy="2717154"/>
              </a:xfrm>
              <a:prstGeom prst="rect">
                <a:avLst/>
              </a:prstGeom>
              <a:blipFill>
                <a:blip r:embed="rId3"/>
                <a:stretch>
                  <a:fillRect l="-145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Γραμμή σύνδεσης: Καμπύλη 10">
            <a:extLst>
              <a:ext uri="{FF2B5EF4-FFF2-40B4-BE49-F238E27FC236}">
                <a16:creationId xmlns:a16="http://schemas.microsoft.com/office/drawing/2014/main" id="{3046E997-B0A2-4B08-A4CE-DB891C233E8A}"/>
              </a:ext>
            </a:extLst>
          </p:cNvPr>
          <p:cNvCxnSpPr>
            <a:cxnSpLocks/>
          </p:cNvCxnSpPr>
          <p:nvPr/>
        </p:nvCxnSpPr>
        <p:spPr>
          <a:xfrm>
            <a:off x="9937276" y="2602954"/>
            <a:ext cx="1143000" cy="77878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Οβάλ 13">
            <a:extLst>
              <a:ext uri="{FF2B5EF4-FFF2-40B4-BE49-F238E27FC236}">
                <a16:creationId xmlns:a16="http://schemas.microsoft.com/office/drawing/2014/main" id="{7F1AA00E-C781-8590-48A1-AB6891DC7CF3}"/>
              </a:ext>
            </a:extLst>
          </p:cNvPr>
          <p:cNvSpPr/>
          <p:nvPr/>
        </p:nvSpPr>
        <p:spPr>
          <a:xfrm>
            <a:off x="10428281" y="2993790"/>
            <a:ext cx="2026920" cy="1325562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Είναι η δύναμη Ν από τις τομές μας</a:t>
            </a:r>
          </a:p>
        </p:txBody>
      </p:sp>
    </p:spTree>
    <p:extLst>
      <p:ext uri="{BB962C8B-B14F-4D97-AF65-F5344CB8AC3E}">
        <p14:creationId xmlns:p14="http://schemas.microsoft.com/office/powerpoint/2010/main" val="410905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43E2C7-8E7A-84AD-68CB-9949D3124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Αξονική Φόρτιση ράβδου(</a:t>
            </a:r>
            <a:r>
              <a:rPr lang="en-US" dirty="0"/>
              <a:t>P</a:t>
            </a:r>
            <a:r>
              <a:rPr lang="el-GR" dirty="0"/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B3951B-7421-5C55-68F9-2A79456D9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664" y="1287781"/>
            <a:ext cx="10178322" cy="3593591"/>
          </a:xfrm>
        </p:spPr>
        <p:txBody>
          <a:bodyPr/>
          <a:lstStyle/>
          <a:p>
            <a:r>
              <a:rPr lang="el-GR" dirty="0"/>
              <a:t>Πως ξέρω τι πρόσημο έχω?</a:t>
            </a:r>
          </a:p>
          <a:p>
            <a:r>
              <a:rPr lang="el-GR" dirty="0"/>
              <a:t>Πχ έχω την παρακάτω τομή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4F05244-DD44-C9D2-F848-377DF1502D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54" t="28436" r="31735" b="29796"/>
          <a:stretch/>
        </p:blipFill>
        <p:spPr>
          <a:xfrm>
            <a:off x="1070664" y="2134379"/>
            <a:ext cx="5518745" cy="3522360"/>
          </a:xfrm>
          <a:prstGeom prst="rect">
            <a:avLst/>
          </a:prstGeom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D5CE2324-F1B9-CBD6-00BD-1E507F3B4CCB}"/>
              </a:ext>
            </a:extLst>
          </p:cNvPr>
          <p:cNvSpPr/>
          <p:nvPr/>
        </p:nvSpPr>
        <p:spPr>
          <a:xfrm>
            <a:off x="1163994" y="4994519"/>
            <a:ext cx="1472526" cy="377581"/>
          </a:xfrm>
          <a:prstGeom prst="ellipse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N=-2kN</a:t>
            </a:r>
            <a:endParaRPr lang="el-GR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BE153044-509D-AE46-E152-8B6EA7F99130}"/>
              </a:ext>
            </a:extLst>
          </p:cNvPr>
          <p:cNvCxnSpPr/>
          <p:nvPr/>
        </p:nvCxnSpPr>
        <p:spPr>
          <a:xfrm>
            <a:off x="1295400" y="4198620"/>
            <a:ext cx="617220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368AAF1-B3F4-8759-6FA0-8EF225CE19C1}"/>
              </a:ext>
            </a:extLst>
          </p:cNvPr>
          <p:cNvSpPr txBox="1"/>
          <p:nvPr/>
        </p:nvSpPr>
        <p:spPr>
          <a:xfrm>
            <a:off x="907713" y="4044731"/>
            <a:ext cx="67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2</a:t>
            </a:r>
            <a:r>
              <a:rPr lang="en-US" sz="1400" dirty="0" err="1"/>
              <a:t>kN</a:t>
            </a:r>
            <a:endParaRPr lang="el-G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Σύννεφο 13">
                <a:extLst>
                  <a:ext uri="{FF2B5EF4-FFF2-40B4-BE49-F238E27FC236}">
                    <a16:creationId xmlns:a16="http://schemas.microsoft.com/office/drawing/2014/main" id="{C3EB7FAE-E594-F3AB-9D6B-7716E4F32E7D}"/>
                  </a:ext>
                </a:extLst>
              </p:cNvPr>
              <p:cNvSpPr/>
              <p:nvPr/>
            </p:nvSpPr>
            <p:spPr>
              <a:xfrm>
                <a:off x="6679862" y="2115041"/>
                <a:ext cx="5073054" cy="2525807"/>
              </a:xfrm>
              <a:prstGeom prst="cloud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  <a:p>
                <a:pPr algn="just"/>
                <a:r>
                  <a:rPr lang="el-GR" dirty="0">
                    <a:solidFill>
                      <a:schemeClr val="tx1"/>
                    </a:solidFill>
                  </a:rPr>
                  <a:t>Άρα η τάση μου θα ‘’είναι’’ αρνητική γιατί η αξονική μου δύναμη στην τομή είναι αρνητική:</a:t>
                </a:r>
                <a:r>
                  <a:rPr lang="el-GR" sz="1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l-GR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l-GR" sz="18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num>
                      <m:den>
                        <m:sSub>
                          <m:sSubPr>
                            <m:ctrlPr>
                              <a:rPr lang="el-GR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l-GR" sz="1800" b="1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l-GR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𝝀</m:t>
                            </m:r>
                          </m:sub>
                        </m:sSub>
                      </m:den>
                    </m:f>
                    <m:r>
                      <a:rPr lang="el-GR" sz="18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sz="1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1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l-GR" sz="1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l-GR" sz="1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sSup>
                          <m:sSupPr>
                            <m:ctrlPr>
                              <a:rPr lang="el-GR" sz="1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sz="1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el-GR" sz="1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l-GR" sz="1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1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l-GR" sz="1800" b="1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l-GR" sz="1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𝝀</m:t>
                            </m:r>
                          </m:sub>
                        </m:sSub>
                      </m:den>
                    </m:f>
                  </m:oMath>
                </a14:m>
                <a:endParaRPr lang="el-GR" dirty="0"/>
              </a:p>
              <a:p>
                <a:pPr algn="ctr"/>
                <a:endParaRPr lang="el-GR" dirty="0"/>
              </a:p>
            </p:txBody>
          </p:sp>
        </mc:Choice>
        <mc:Fallback xmlns="">
          <p:sp>
            <p:nvSpPr>
              <p:cNvPr id="14" name="Σύννεφο 13">
                <a:extLst>
                  <a:ext uri="{FF2B5EF4-FFF2-40B4-BE49-F238E27FC236}">
                    <a16:creationId xmlns:a16="http://schemas.microsoft.com/office/drawing/2014/main" id="{C3EB7FAE-E594-F3AB-9D6B-7716E4F32E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862" y="2115041"/>
                <a:ext cx="5073054" cy="252580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9196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Θέση περιεχομένου 17">
                <a:extLst>
                  <a:ext uri="{FF2B5EF4-FFF2-40B4-BE49-F238E27FC236}">
                    <a16:creationId xmlns:a16="http://schemas.microsoft.com/office/drawing/2014/main" id="{3FF92D4B-2166-E06A-6DFE-5C9B4FD91F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0839" y="1714743"/>
                <a:ext cx="5180044" cy="384738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dirty="0"/>
                  <a:t>Η καμπτική ροπή ως προς Υ</a:t>
                </a:r>
              </a:p>
              <a:p>
                <a:r>
                  <a:rPr lang="el-GR" dirty="0"/>
                  <a:t>Τύπος:</a:t>
                </a:r>
              </a:p>
              <a:p>
                <a:pPr marL="0" indent="0">
                  <a:buNone/>
                </a:pPr>
                <a:r>
                  <a:rPr lang="el-GR" dirty="0"/>
                  <a:t>Όπου:</a:t>
                </a:r>
              </a:p>
              <a:p>
                <a:r>
                  <a:rPr lang="el-GR" dirty="0"/>
                  <a:t> Μ</a:t>
                </a:r>
                <a:r>
                  <a:rPr lang="en-US" sz="2000" dirty="0"/>
                  <a:t>y</a:t>
                </a:r>
                <a:r>
                  <a:rPr lang="el-GR" sz="2000" dirty="0"/>
                  <a:t>=</a:t>
                </a:r>
                <a:r>
                  <a:rPr lang="el-GR" dirty="0"/>
                  <a:t>καμπτική ροπή ως προς </a:t>
                </a:r>
                <a:r>
                  <a:rPr lang="en-US" dirty="0"/>
                  <a:t>y</a:t>
                </a:r>
                <a:endParaRPr lang="el-GR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dirty="0"/>
                  <a:t> θέση </a:t>
                </a:r>
                <a:r>
                  <a:rPr lang="en-US" dirty="0"/>
                  <a:t>z</a:t>
                </a:r>
                <a:r>
                  <a:rPr lang="el-GR" dirty="0"/>
                  <a:t> κατά μήκος της διατομής</a:t>
                </a:r>
              </a:p>
              <a:p>
                <a:r>
                  <a:rPr lang="el-GR" dirty="0"/>
                  <a:t>Ι</a:t>
                </a:r>
                <a:r>
                  <a:rPr lang="en-US" dirty="0"/>
                  <a:t>z=</a:t>
                </a:r>
                <a:r>
                  <a:rPr lang="el-GR" dirty="0"/>
                  <a:t> η ροπή αδράνειας ως προς </a:t>
                </a:r>
                <a:r>
                  <a:rPr lang="en-US" dirty="0"/>
                  <a:t>y</a:t>
                </a:r>
                <a:endParaRPr lang="el-GR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19" name="Θέση περιεχομένου 17">
                <a:extLst>
                  <a:ext uri="{FF2B5EF4-FFF2-40B4-BE49-F238E27FC236}">
                    <a16:creationId xmlns:a16="http://schemas.microsoft.com/office/drawing/2014/main" id="{3FF92D4B-2166-E06A-6DFE-5C9B4FD91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39" y="1714743"/>
                <a:ext cx="5180044" cy="3847387"/>
              </a:xfrm>
              <a:prstGeom prst="rect">
                <a:avLst/>
              </a:prstGeom>
              <a:blipFill>
                <a:blip r:embed="rId2"/>
                <a:stretch>
                  <a:fillRect l="-2230" t="-2370" r="-129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Τίτλος 1">
            <a:extLst>
              <a:ext uri="{FF2B5EF4-FFF2-40B4-BE49-F238E27FC236}">
                <a16:creationId xmlns:a16="http://schemas.microsoft.com/office/drawing/2014/main" id="{1890E971-B1F5-D4DE-A0A5-2729067D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Καμπτική Ροπή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Θέση περιεχομένου 17">
                <a:extLst>
                  <a:ext uri="{FF2B5EF4-FFF2-40B4-BE49-F238E27FC236}">
                    <a16:creationId xmlns:a16="http://schemas.microsoft.com/office/drawing/2014/main" id="{BC05CBEF-F008-53E8-B543-62DF69B983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3414" y="1714746"/>
                <a:ext cx="5180044" cy="3847387"/>
              </a:xfr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r>
                  <a:rPr lang="el-GR" sz="2800" dirty="0">
                    <a:solidFill>
                      <a:schemeClr val="tx1"/>
                    </a:solidFill>
                  </a:rPr>
                  <a:t>Η καμπτική ροπή ως προς Υ</a:t>
                </a:r>
              </a:p>
              <a:p>
                <a:r>
                  <a:rPr lang="el-GR" sz="2800" dirty="0">
                    <a:solidFill>
                      <a:schemeClr val="tx1"/>
                    </a:solidFill>
                  </a:rPr>
                  <a:t>Τύπος:</a:t>
                </a:r>
              </a:p>
              <a:p>
                <a:pPr marL="0" indent="0">
                  <a:buNone/>
                </a:pPr>
                <a:r>
                  <a:rPr lang="el-GR" sz="2800" dirty="0">
                    <a:solidFill>
                      <a:schemeClr val="tx1"/>
                    </a:solidFill>
                  </a:rPr>
                  <a:t>Όπου:</a:t>
                </a:r>
              </a:p>
              <a:p>
                <a:r>
                  <a:rPr lang="el-GR" sz="2800" dirty="0">
                    <a:solidFill>
                      <a:schemeClr val="tx1"/>
                    </a:solidFill>
                  </a:rPr>
                  <a:t> Μ</a:t>
                </a:r>
                <a:r>
                  <a:rPr lang="el-GR" sz="1600" dirty="0">
                    <a:solidFill>
                      <a:schemeClr val="tx1"/>
                    </a:solidFill>
                  </a:rPr>
                  <a:t>Ζ</a:t>
                </a:r>
                <a:r>
                  <a:rPr lang="el-GR" sz="2800" dirty="0">
                    <a:solidFill>
                      <a:schemeClr val="tx1"/>
                    </a:solidFill>
                  </a:rPr>
                  <a:t>=καμπτική ροπή ως προς </a:t>
                </a:r>
                <a:r>
                  <a:rPr lang="en-US" sz="2800" dirty="0">
                    <a:solidFill>
                      <a:schemeClr val="tx1"/>
                    </a:solidFill>
                  </a:rPr>
                  <a:t>z</a:t>
                </a:r>
                <a:endParaRPr lang="el-GR" sz="28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l-GR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  <m: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sz="2800" dirty="0">
                    <a:solidFill>
                      <a:schemeClr val="tx1"/>
                    </a:solidFill>
                  </a:rPr>
                  <a:t> θέση y κατά μήκος της διατομής</a:t>
                </a:r>
              </a:p>
              <a:p>
                <a:r>
                  <a:rPr lang="el-GR" sz="2800" dirty="0">
                    <a:solidFill>
                      <a:schemeClr val="tx1"/>
                    </a:solidFill>
                  </a:rPr>
                  <a:t>Ι</a:t>
                </a:r>
                <a:r>
                  <a:rPr lang="en-US" sz="2800" dirty="0">
                    <a:solidFill>
                      <a:schemeClr val="tx1"/>
                    </a:solidFill>
                  </a:rPr>
                  <a:t>z=</a:t>
                </a:r>
                <a:r>
                  <a:rPr lang="el-GR" sz="2800" dirty="0">
                    <a:solidFill>
                      <a:schemeClr val="tx1"/>
                    </a:solidFill>
                  </a:rPr>
                  <a:t> η ροπή αδράνειας ως προς </a:t>
                </a:r>
                <a:r>
                  <a:rPr lang="en-US" sz="2800" dirty="0">
                    <a:solidFill>
                      <a:schemeClr val="tx1"/>
                    </a:solidFill>
                  </a:rPr>
                  <a:t>z</a:t>
                </a:r>
                <a:endParaRPr lang="el-GR" sz="2800" dirty="0">
                  <a:solidFill>
                    <a:schemeClr val="tx1"/>
                  </a:solidFill>
                </a:endParaRP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18" name="Θέση περιεχομένου 17">
                <a:extLst>
                  <a:ext uri="{FF2B5EF4-FFF2-40B4-BE49-F238E27FC236}">
                    <a16:creationId xmlns:a16="http://schemas.microsoft.com/office/drawing/2014/main" id="{BC05CBEF-F008-53E8-B543-62DF69B983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3414" y="1714746"/>
                <a:ext cx="5180044" cy="3847387"/>
              </a:xfrm>
              <a:blipFill>
                <a:blip r:embed="rId3"/>
                <a:stretch>
                  <a:fillRect l="-2230" t="-790" r="-1174" b="-316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Εικόνα 6">
            <a:extLst>
              <a:ext uri="{FF2B5EF4-FFF2-40B4-BE49-F238E27FC236}">
                <a16:creationId xmlns:a16="http://schemas.microsoft.com/office/drawing/2014/main" id="{47FC8C4E-6929-487C-8369-71F23EDF47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021" t="71002" r="30007" b="23021"/>
          <a:stretch/>
        </p:blipFill>
        <p:spPr>
          <a:xfrm>
            <a:off x="7691065" y="2140752"/>
            <a:ext cx="2128875" cy="797668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230541ED-AA1D-8713-6977-B5D49343A5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602" t="49280" r="56224" b="42341"/>
          <a:stretch/>
        </p:blipFill>
        <p:spPr>
          <a:xfrm>
            <a:off x="2002270" y="2338872"/>
            <a:ext cx="1890974" cy="7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21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6E5F0DCC-0EB2-9208-E294-D5FC7DF6F397}"/>
              </a:ext>
            </a:extLst>
          </p:cNvPr>
          <p:cNvSpPr txBox="1"/>
          <p:nvPr/>
        </p:nvSpPr>
        <p:spPr>
          <a:xfrm>
            <a:off x="6096001" y="1690688"/>
            <a:ext cx="5257800" cy="34528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084DC4-13B2-E2DB-DF69-E52B78FA84AD}"/>
              </a:ext>
            </a:extLst>
          </p:cNvPr>
          <p:cNvSpPr txBox="1"/>
          <p:nvPr/>
        </p:nvSpPr>
        <p:spPr>
          <a:xfrm>
            <a:off x="727789" y="1690688"/>
            <a:ext cx="4895772" cy="34528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FB5EFAD-B307-8789-F474-60788F75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Καμπτική Ροπή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0E4C6AA2-F65C-265A-BB50-03FDDE5E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401" y="3041665"/>
            <a:ext cx="3019425" cy="1990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92923E-A004-5EDC-60C0-08FAD7B34984}"/>
              </a:ext>
            </a:extLst>
          </p:cNvPr>
          <p:cNvSpPr txBox="1"/>
          <p:nvPr/>
        </p:nvSpPr>
        <p:spPr>
          <a:xfrm>
            <a:off x="6300083" y="1782184"/>
            <a:ext cx="4640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srgbClr val="C00000"/>
                </a:solidFill>
              </a:rPr>
              <a:t>Μ</a:t>
            </a:r>
            <a:r>
              <a:rPr lang="en-US" b="1" u="sng" dirty="0">
                <a:solidFill>
                  <a:srgbClr val="C00000"/>
                </a:solidFill>
              </a:rPr>
              <a:t>y</a:t>
            </a:r>
            <a:endParaRPr lang="el-GR" b="1" u="sng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/>
              <a:t>Είναι η καμπτική ροπή προκαλεί συνεισφορά σε ορθή τάση που μεταβάλλεται με τη θέση </a:t>
            </a:r>
            <a:r>
              <a:rPr lang="en-US" dirty="0"/>
              <a:t>z</a:t>
            </a:r>
            <a:r>
              <a:rPr lang="el-GR" dirty="0"/>
              <a:t> κατά μήκος της διατομής</a:t>
            </a:r>
          </a:p>
        </p:txBody>
      </p:sp>
      <p:cxnSp>
        <p:nvCxnSpPr>
          <p:cNvPr id="20" name="Γραμμή σύνδεσης: Καμπύλη 19">
            <a:extLst>
              <a:ext uri="{FF2B5EF4-FFF2-40B4-BE49-F238E27FC236}">
                <a16:creationId xmlns:a16="http://schemas.microsoft.com/office/drawing/2014/main" id="{A9C22B02-9F23-A410-FA64-B7C8072FF5D6}"/>
              </a:ext>
            </a:extLst>
          </p:cNvPr>
          <p:cNvCxnSpPr>
            <a:cxnSpLocks/>
          </p:cNvCxnSpPr>
          <p:nvPr/>
        </p:nvCxnSpPr>
        <p:spPr>
          <a:xfrm>
            <a:off x="8724901" y="4285231"/>
            <a:ext cx="640704" cy="177281"/>
          </a:xfrm>
          <a:prstGeom prst="curvedConnector3">
            <a:avLst>
              <a:gd name="adj1" fmla="val 156310"/>
            </a:avLst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F250A833-1A23-102C-7E67-52CDF6EB2D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51" r="29915" b="9302"/>
          <a:stretch/>
        </p:blipFill>
        <p:spPr>
          <a:xfrm>
            <a:off x="1700197" y="3179909"/>
            <a:ext cx="2574624" cy="18524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DE80834-0559-65BA-E914-49A200AC929D}"/>
              </a:ext>
            </a:extLst>
          </p:cNvPr>
          <p:cNvSpPr txBox="1"/>
          <p:nvPr/>
        </p:nvSpPr>
        <p:spPr>
          <a:xfrm>
            <a:off x="9551154" y="4462512"/>
            <a:ext cx="783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My</a:t>
            </a:r>
            <a:endParaRPr lang="el-GR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468E38-04E2-00F3-CC89-D491917BE7C7}"/>
              </a:ext>
            </a:extLst>
          </p:cNvPr>
          <p:cNvSpPr txBox="1"/>
          <p:nvPr/>
        </p:nvSpPr>
        <p:spPr>
          <a:xfrm>
            <a:off x="838200" y="1874517"/>
            <a:ext cx="4695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srgbClr val="C00000"/>
                </a:solidFill>
              </a:rPr>
              <a:t>Μ</a:t>
            </a:r>
            <a:r>
              <a:rPr lang="el-GR" sz="1400" b="1" u="sng" dirty="0">
                <a:solidFill>
                  <a:srgbClr val="C00000"/>
                </a:solidFill>
              </a:rPr>
              <a:t>Ζ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/>
              <a:t>Είναι η καμπτική ροπή προκαλεί συνεισφορά σε ορθή τάση που μεταβάλλεται με τη θέση y κατά μήκος της διατομής</a:t>
            </a:r>
          </a:p>
        </p:txBody>
      </p:sp>
    </p:spTree>
    <p:extLst>
      <p:ext uri="{BB962C8B-B14F-4D97-AF65-F5344CB8AC3E}">
        <p14:creationId xmlns:p14="http://schemas.microsoft.com/office/powerpoint/2010/main" val="367531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DE2E9C-A73A-7701-53BB-3297BE51F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82535"/>
          </a:xfrm>
        </p:spPr>
        <p:txBody>
          <a:bodyPr/>
          <a:lstStyle/>
          <a:p>
            <a:pPr algn="ctr"/>
            <a:r>
              <a:rPr lang="el-GR" dirty="0"/>
              <a:t>Καμπτική Ροπή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62612AA-E090-89ED-592C-EFBCF6588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371740"/>
            <a:ext cx="10178322" cy="3593591"/>
          </a:xfrm>
        </p:spPr>
        <p:txBody>
          <a:bodyPr/>
          <a:lstStyle/>
          <a:p>
            <a:r>
              <a:rPr lang="el-GR" dirty="0"/>
              <a:t>Πως ξέρω αν έχω εφελκυσμό η θλίψη (με απλά λόγια πότε ξέρω ότι έχω θετικά και πότε αρνητικά)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B146F51-F1D5-F73E-F804-3607DA0BC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438" t="28222" r="35749" b="33334"/>
          <a:stretch/>
        </p:blipFill>
        <p:spPr>
          <a:xfrm>
            <a:off x="3901440" y="2171700"/>
            <a:ext cx="4122420" cy="2636520"/>
          </a:xfrm>
          <a:prstGeom prst="rect">
            <a:avLst/>
          </a:prstGeom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756DA7DD-66F6-88F2-7B5A-3D555DA8DF20}"/>
              </a:ext>
            </a:extLst>
          </p:cNvPr>
          <p:cNvSpPr/>
          <p:nvPr/>
        </p:nvSpPr>
        <p:spPr>
          <a:xfrm>
            <a:off x="4594860" y="3116580"/>
            <a:ext cx="739140" cy="59055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1343B76D-078C-EABD-3872-CFA30C22A0DB}"/>
              </a:ext>
            </a:extLst>
          </p:cNvPr>
          <p:cNvCxnSpPr>
            <a:cxnSpLocks/>
          </p:cNvCxnSpPr>
          <p:nvPr/>
        </p:nvCxnSpPr>
        <p:spPr>
          <a:xfrm>
            <a:off x="2461260" y="1950720"/>
            <a:ext cx="2308860" cy="12725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Ορθογώνιο: Ψαλίδισμα διαγώνιων γωνιών 9">
            <a:extLst>
              <a:ext uri="{FF2B5EF4-FFF2-40B4-BE49-F238E27FC236}">
                <a16:creationId xmlns:a16="http://schemas.microsoft.com/office/drawing/2014/main" id="{CE34A514-BD76-7ED7-DE10-30D551DFDF10}"/>
              </a:ext>
            </a:extLst>
          </p:cNvPr>
          <p:cNvSpPr/>
          <p:nvPr/>
        </p:nvSpPr>
        <p:spPr>
          <a:xfrm>
            <a:off x="8434341" y="2221230"/>
            <a:ext cx="2918460" cy="2004060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Όπου κοιτάει το βελάκι είναι τα αρνητικά πάντα.</a:t>
            </a:r>
          </a:p>
          <a:p>
            <a:pPr algn="ctr"/>
            <a:r>
              <a:rPr lang="el-GR" dirty="0">
                <a:solidFill>
                  <a:srgbClr val="C00000"/>
                </a:solidFill>
              </a:rPr>
              <a:t>Προσοχή!!!!! Το βελάκι πάει σύμφωνα με την ροπή που βρήκα στη τομή μου</a:t>
            </a:r>
          </a:p>
        </p:txBody>
      </p:sp>
    </p:spTree>
    <p:extLst>
      <p:ext uri="{BB962C8B-B14F-4D97-AF65-F5344CB8AC3E}">
        <p14:creationId xmlns:p14="http://schemas.microsoft.com/office/powerpoint/2010/main" val="2696825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1C2473-3FA6-C34D-E6A4-8C33A728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rgbClr val="C00000"/>
                </a:solidFill>
              </a:rPr>
              <a:t>Καμπτική Ροπή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8CCBB7-741B-DCE6-70D1-4EF4540F7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95401"/>
            <a:ext cx="10178322" cy="359359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                  </a:t>
            </a:r>
            <a:r>
              <a:rPr lang="el-GR" dirty="0"/>
              <a:t>Συμμετρία</a:t>
            </a:r>
            <a:r>
              <a:rPr lang="en-US" dirty="0"/>
              <a:t>                                                                  </a:t>
            </a:r>
            <a:r>
              <a:rPr lang="el-GR" dirty="0"/>
              <a:t> Μη- συμμετρικό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86D290C1-A249-8833-2E38-FF30D3BF19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74" t="30556" r="38376" b="36777"/>
          <a:stretch/>
        </p:blipFill>
        <p:spPr>
          <a:xfrm>
            <a:off x="7696200" y="1874517"/>
            <a:ext cx="3383280" cy="2674623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B61BBE38-69C8-FE51-7D2A-CE502173D2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63" t="28222" r="39936" b="33334"/>
          <a:stretch/>
        </p:blipFill>
        <p:spPr>
          <a:xfrm>
            <a:off x="2171700" y="1874517"/>
            <a:ext cx="3230880" cy="2825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9EB8BE-32AF-1B30-B54C-9AF8F862A234}"/>
              </a:ext>
            </a:extLst>
          </p:cNvPr>
          <p:cNvSpPr txBox="1"/>
          <p:nvPr/>
        </p:nvSpPr>
        <p:spPr>
          <a:xfrm>
            <a:off x="5402580" y="2641582"/>
            <a:ext cx="2362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0FB25A-3508-6E9F-7649-9A40FD03F35D}"/>
              </a:ext>
            </a:extLst>
          </p:cNvPr>
          <p:cNvSpPr txBox="1"/>
          <p:nvPr/>
        </p:nvSpPr>
        <p:spPr>
          <a:xfrm>
            <a:off x="5334000" y="3538209"/>
            <a:ext cx="23622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2232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281811-7240-42BE-8D2D-9FEB96BA8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Διατμητική Τάση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FBB70E-C61D-AF26-F5C0-231BFAC3C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11560"/>
            <a:ext cx="10178322" cy="3593591"/>
          </a:xfrm>
        </p:spPr>
        <p:txBody>
          <a:bodyPr/>
          <a:lstStyle/>
          <a:p>
            <a:r>
              <a:rPr lang="el-GR" dirty="0"/>
              <a:t>Η συνολική διατμητική τάση μπορούμε να την υπολογίσουμε ξεχωριστά ή ταυτόχρονα όπως στο παρακάτω σχήμα. </a:t>
            </a:r>
          </a:p>
          <a:p>
            <a:endParaRPr lang="en-US" dirty="0"/>
          </a:p>
          <a:p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D8412C4-9DA8-02BC-EF83-8442F739D1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21" t="32771" r="50752" b="42522"/>
          <a:stretch/>
        </p:blipFill>
        <p:spPr>
          <a:xfrm>
            <a:off x="3765434" y="2542279"/>
            <a:ext cx="4404360" cy="2804161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71D9FB2-28DE-8B9A-5189-CEDAEA5DA072}"/>
              </a:ext>
            </a:extLst>
          </p:cNvPr>
          <p:cNvSpPr/>
          <p:nvPr/>
        </p:nvSpPr>
        <p:spPr>
          <a:xfrm>
            <a:off x="7599941" y="4534934"/>
            <a:ext cx="569854" cy="587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15C84C8-1E03-438C-A982-51F9F98FF2AD}"/>
              </a:ext>
            </a:extLst>
          </p:cNvPr>
          <p:cNvSpPr/>
          <p:nvPr/>
        </p:nvSpPr>
        <p:spPr>
          <a:xfrm>
            <a:off x="7237602" y="2576581"/>
            <a:ext cx="724677" cy="587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7BCF661-DBAC-F2EA-B930-6357C90E38C4}"/>
              </a:ext>
            </a:extLst>
          </p:cNvPr>
          <p:cNvSpPr/>
          <p:nvPr/>
        </p:nvSpPr>
        <p:spPr>
          <a:xfrm>
            <a:off x="7352523" y="3538258"/>
            <a:ext cx="817272" cy="5878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8653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7F04F0-717A-33B2-E47D-41D0CA7EE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Διατμητική Τάση ως προς </a:t>
            </a:r>
            <a:r>
              <a:rPr lang="el-GR" dirty="0" err="1"/>
              <a:t>στρεψη</a:t>
            </a:r>
            <a:endParaRPr lang="el-GR" dirty="0"/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492FCED4-7CA9-3699-0598-71AA73DC9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6880" t="37629" r="13428" b="46239"/>
          <a:stretch/>
        </p:blipFill>
        <p:spPr>
          <a:xfrm>
            <a:off x="6096000" y="2424847"/>
            <a:ext cx="5499945" cy="2394609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B61C6C-2721-1D45-1AF3-DE73B2B79DA7}"/>
                  </a:ext>
                </a:extLst>
              </p:cNvPr>
              <p:cNvSpPr txBox="1"/>
              <p:nvPr/>
            </p:nvSpPr>
            <p:spPr>
              <a:xfrm>
                <a:off x="1231053" y="2630120"/>
                <a:ext cx="4469363" cy="2456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sz="4000" dirty="0"/>
                  <a:t>Τύπος:</a:t>
                </a:r>
              </a:p>
              <a:p>
                <a:pPr algn="ctr"/>
                <a:endParaRPr lang="en-US" sz="4000" dirty="0"/>
              </a:p>
              <a:p>
                <a:r>
                  <a:rPr lang="el-GR" dirty="0"/>
                  <a:t>όπου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Τ: Ροπή στρέψης σε Ν*</a:t>
                </a:r>
                <a:r>
                  <a:rPr lang="en-US" dirty="0"/>
                  <a:t>m</a:t>
                </a:r>
                <a:r>
                  <a:rPr lang="el-GR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ρ</a:t>
                </a:r>
                <a:r>
                  <a:rPr lang="en-US" dirty="0"/>
                  <a:t>= </a:t>
                </a:r>
                <a:r>
                  <a:rPr lang="el-GR" dirty="0"/>
                  <a:t>η ακτίνα του κύκλου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dirty="0"/>
                  <a:t>η ροπή αδράνειας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B61C6C-2721-1D45-1AF3-DE73B2B79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053" y="2630120"/>
                <a:ext cx="4469363" cy="2456122"/>
              </a:xfrm>
              <a:prstGeom prst="rect">
                <a:avLst/>
              </a:prstGeom>
              <a:blipFill>
                <a:blip r:embed="rId3"/>
                <a:stretch>
                  <a:fillRect l="-4911" t="-4467" b="-22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Εικόνα 4">
            <a:extLst>
              <a:ext uri="{FF2B5EF4-FFF2-40B4-BE49-F238E27FC236}">
                <a16:creationId xmlns:a16="http://schemas.microsoft.com/office/drawing/2014/main" id="{7D406A8B-18D9-A75A-47B2-724C3293FE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233" t="43946" r="35408" b="47600"/>
          <a:stretch/>
        </p:blipFill>
        <p:spPr>
          <a:xfrm>
            <a:off x="2872637" y="2424847"/>
            <a:ext cx="1725248" cy="129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3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840EC1-33A0-7861-41EB-FAD5C59E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παραδειγματάκι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960AFA2-FA15-1634-1611-B2D59DA3B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9477" t="25964" r="9775" b="21337"/>
          <a:stretch/>
        </p:blipFill>
        <p:spPr>
          <a:xfrm>
            <a:off x="1786991" y="1698170"/>
            <a:ext cx="9153331" cy="4510653"/>
          </a:xfrm>
        </p:spPr>
      </p:pic>
    </p:spTree>
    <p:extLst>
      <p:ext uri="{BB962C8B-B14F-4D97-AF65-F5344CB8AC3E}">
        <p14:creationId xmlns:p14="http://schemas.microsoft.com/office/powerpoint/2010/main" val="3638133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FF84BF-F2BB-2767-8CB3-8B0249EA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Διατμητική τάση ως προς ζ </a:t>
            </a:r>
            <a:r>
              <a:rPr lang="el-GR" dirty="0" err="1"/>
              <a:t>αξονα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C1C9CA6-5EB1-7742-8AF8-52205735F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8983" t="62305" r="34231" b="29687"/>
          <a:stretch/>
        </p:blipFill>
        <p:spPr>
          <a:xfrm>
            <a:off x="4169923" y="2995127"/>
            <a:ext cx="1926077" cy="1278492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081640-1895-201F-216D-E7476B7DFACE}"/>
                  </a:ext>
                </a:extLst>
              </p:cNvPr>
              <p:cNvSpPr txBox="1"/>
              <p:nvPr/>
            </p:nvSpPr>
            <p:spPr>
              <a:xfrm>
                <a:off x="3048778" y="2200939"/>
                <a:ext cx="6097554" cy="2456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sz="4000" dirty="0"/>
                  <a:t>Τύπος:</a:t>
                </a:r>
              </a:p>
              <a:p>
                <a:pPr algn="ctr"/>
                <a:endParaRPr lang="en-US" sz="4000" dirty="0"/>
              </a:p>
              <a:p>
                <a:r>
                  <a:rPr lang="el-GR" dirty="0"/>
                  <a:t>όπου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Τ: Ροπή στρέψης σε Ν*</a:t>
                </a:r>
                <a:r>
                  <a:rPr lang="en-US" dirty="0"/>
                  <a:t>m</a:t>
                </a:r>
                <a:r>
                  <a:rPr lang="el-GR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ρ</a:t>
                </a:r>
                <a:r>
                  <a:rPr lang="en-US" dirty="0"/>
                  <a:t>= </a:t>
                </a:r>
                <a:r>
                  <a:rPr lang="el-GR" dirty="0"/>
                  <a:t>η ακτίνα του κύκλου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dirty="0"/>
                  <a:t>η ροπή αδράνειας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081640-1895-201F-216D-E7476B7DF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778" y="2200939"/>
                <a:ext cx="6097554" cy="2456122"/>
              </a:xfrm>
              <a:prstGeom prst="rect">
                <a:avLst/>
              </a:prstGeom>
              <a:blipFill>
                <a:blip r:embed="rId3"/>
                <a:stretch>
                  <a:fillRect l="-3500" t="-4467" b="-22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4084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C0DA5A-78CA-0B6E-978C-0CA666A3D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Διατμητική τάση ως προς Υ άξονα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75C22446-87BD-EDAA-B227-D8813511F2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sz="4400" dirty="0"/>
                  <a:t>Τύπος:</a:t>
                </a:r>
              </a:p>
              <a:p>
                <a:pPr algn="ctr"/>
                <a:endParaRPr lang="en-US" sz="4400" dirty="0"/>
              </a:p>
              <a:p>
                <a:r>
                  <a:rPr lang="el-GR" dirty="0"/>
                  <a:t>όπου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Τ: Ροπή στρέψης σε Ν*</a:t>
                </a:r>
                <a:r>
                  <a:rPr lang="en-US" dirty="0"/>
                  <a:t>m</a:t>
                </a:r>
                <a:r>
                  <a:rPr lang="el-GR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/>
                  <a:t>ρ</a:t>
                </a:r>
                <a:r>
                  <a:rPr lang="en-US" dirty="0"/>
                  <a:t>= </a:t>
                </a:r>
                <a:r>
                  <a:rPr lang="el-GR" dirty="0"/>
                  <a:t>η ακτίνα του κύκλου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dirty="0"/>
                  <a:t>η ροπή αδράνειας</a:t>
                </a:r>
              </a:p>
            </p:txBody>
          </p:sp>
        </mc:Choice>
        <mc:Fallback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75C22446-87BD-EDAA-B227-D8813511F2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156" t="-254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Εικόνα 6">
            <a:extLst>
              <a:ext uri="{FF2B5EF4-FFF2-40B4-BE49-F238E27FC236}">
                <a16:creationId xmlns:a16="http://schemas.microsoft.com/office/drawing/2014/main" id="{80C3346C-6847-4BCF-13FB-E8F819E6C4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398" t="54285" r="34949" b="36735"/>
          <a:stretch/>
        </p:blipFill>
        <p:spPr>
          <a:xfrm>
            <a:off x="3666929" y="3031513"/>
            <a:ext cx="2355277" cy="155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18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BC27E6-F36C-510E-D8B4-3F9A9DBB2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26375"/>
          </a:xfrm>
        </p:spPr>
        <p:txBody>
          <a:bodyPr/>
          <a:lstStyle/>
          <a:p>
            <a:pPr algn="ctr"/>
            <a:r>
              <a:rPr lang="el-GR" dirty="0"/>
              <a:t>Στατική ροπή</a:t>
            </a:r>
            <a:r>
              <a:rPr lang="en-US" dirty="0"/>
              <a:t> (q)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FBDA66-E58D-F9AA-A6B1-61F715AFD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56361"/>
            <a:ext cx="10178322" cy="3593591"/>
          </a:xfrm>
        </p:spPr>
        <p:txBody>
          <a:bodyPr/>
          <a:lstStyle/>
          <a:p>
            <a:r>
              <a:rPr lang="el-GR" dirty="0"/>
              <a:t>Η </a:t>
            </a:r>
            <a:r>
              <a:rPr lang="el-GR" b="1" dirty="0"/>
              <a:t>στατική ροπή</a:t>
            </a:r>
            <a:r>
              <a:rPr lang="el-GR" dirty="0"/>
              <a:t> (</a:t>
            </a:r>
            <a:r>
              <a:rPr lang="el-GR" dirty="0" err="1"/>
              <a:t>static</a:t>
            </a:r>
            <a:r>
              <a:rPr lang="el-GR" dirty="0"/>
              <a:t> </a:t>
            </a:r>
            <a:r>
              <a:rPr lang="el-GR" dirty="0" err="1"/>
              <a:t>moment</a:t>
            </a:r>
            <a:r>
              <a:rPr lang="el-GR" dirty="0"/>
              <a:t>) είναι ένα μέγεθος που χρησιμοποιείται στη μηχανική για να περιγράψει την κατανομή της μάζας ή της επιφάνειας γύρω από έναν συγκεκριμένο άξονα ή σημείο. Ουσιαστικά, είναι ένα μέτρο της "βαρύτητας" ή της "σημαντικότητας" μιας κατανομής υλικού σε σχέση με έναν άξονα ή σημείο.</a:t>
            </a:r>
          </a:p>
        </p:txBody>
      </p:sp>
    </p:spTree>
    <p:extLst>
      <p:ext uri="{BB962C8B-B14F-4D97-AF65-F5344CB8AC3E}">
        <p14:creationId xmlns:p14="http://schemas.microsoft.com/office/powerpoint/2010/main" val="3389914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637DBD-3053-7238-F052-32E5A6BE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Στατική ροπή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107313F-A2DA-D00F-8ECC-DD5A3EE7A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611" t="26027" r="27621" b="7178"/>
          <a:stretch/>
        </p:blipFill>
        <p:spPr>
          <a:xfrm>
            <a:off x="3312367" y="1717687"/>
            <a:ext cx="5898257" cy="4841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ECAD08-3EEB-D344-0C46-0C2794F9E836}"/>
              </a:ext>
            </a:extLst>
          </p:cNvPr>
          <p:cNvSpPr txBox="1"/>
          <p:nvPr/>
        </p:nvSpPr>
        <p:spPr>
          <a:xfrm>
            <a:off x="1782146" y="1418449"/>
            <a:ext cx="767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1070578"/>
      </p:ext>
    </p:extLst>
  </p:cSld>
  <p:clrMapOvr>
    <a:masterClrMapping/>
  </p:clrMapOvr>
</p:sld>
</file>

<file path=ppt/theme/theme1.xml><?xml version="1.0" encoding="utf-8"?>
<a:theme xmlns:a="http://schemas.openxmlformats.org/drawingml/2006/main" name="Κάρτα">
  <a:themeElements>
    <a:clrScheme name="Κάρτα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Κάρτα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Κάρτα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TM10001106[[fn=Κάρτα]]</Template>
  <TotalTime>1470</TotalTime>
  <Words>594</Words>
  <Application>Microsoft Office PowerPoint</Application>
  <PresentationFormat>Ευρεία οθόνη</PresentationFormat>
  <Paragraphs>83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4" baseType="lpstr">
      <vt:lpstr>Arial</vt:lpstr>
      <vt:lpstr>Cambria Math</vt:lpstr>
      <vt:lpstr>Corbel</vt:lpstr>
      <vt:lpstr>Gill Sans MT</vt:lpstr>
      <vt:lpstr>Impact</vt:lpstr>
      <vt:lpstr>Wingdings</vt:lpstr>
      <vt:lpstr>Κάρτα</vt:lpstr>
      <vt:lpstr>Τάση</vt:lpstr>
      <vt:lpstr>Ορισμος-μοναδες μετρησης</vt:lpstr>
      <vt:lpstr>Τάση</vt:lpstr>
      <vt:lpstr>Συνολική Ορθή Τάση</vt:lpstr>
      <vt:lpstr>Αξονική Φόρτιση ράβδου P</vt:lpstr>
      <vt:lpstr>Αξονική Φόρτιση ράβδου(P)</vt:lpstr>
      <vt:lpstr>Καμπτική Ροπή</vt:lpstr>
      <vt:lpstr>Καμπτική Ροπή</vt:lpstr>
      <vt:lpstr>Καμπτική Ροπή</vt:lpstr>
      <vt:lpstr>Καμπτική Ροπή</vt:lpstr>
      <vt:lpstr>Διατμητική Τάση</vt:lpstr>
      <vt:lpstr>Διατμητική Τάση ως προς στρεψη</vt:lpstr>
      <vt:lpstr>παραδειγματάκι</vt:lpstr>
      <vt:lpstr>Διατμητική τάση ως προς ζ αξονα</vt:lpstr>
      <vt:lpstr>Διατμητική τάση ως προς Υ άξονα</vt:lpstr>
      <vt:lpstr>Στατική ροπή (q)</vt:lpstr>
      <vt:lpstr>Στατική ροπή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Kyriaki Theochari</dc:creator>
  <cp:lastModifiedBy>Kyriaki Theochari</cp:lastModifiedBy>
  <cp:revision>2</cp:revision>
  <dcterms:created xsi:type="dcterms:W3CDTF">2024-12-30T23:28:46Z</dcterms:created>
  <dcterms:modified xsi:type="dcterms:W3CDTF">2025-01-03T17:20:15Z</dcterms:modified>
</cp:coreProperties>
</file>